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9" r:id="rId19"/>
    <p:sldId id="282" r:id="rId20"/>
    <p:sldId id="290" r:id="rId21"/>
    <p:sldId id="293" r:id="rId22"/>
    <p:sldId id="283" r:id="rId23"/>
    <p:sldId id="292" r:id="rId24"/>
    <p:sldId id="294" r:id="rId25"/>
    <p:sldId id="285" r:id="rId26"/>
    <p:sldId id="286" r:id="rId27"/>
    <p:sldId id="287" r:id="rId28"/>
    <p:sldId id="288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5" autoAdjust="0"/>
    <p:restoredTop sz="93878" autoAdjust="0"/>
  </p:normalViewPr>
  <p:slideViewPr>
    <p:cSldViewPr snapToGrid="0">
      <p:cViewPr varScale="1">
        <p:scale>
          <a:sx n="81" d="100"/>
          <a:sy n="81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B371A-19A6-4066-A12B-4316F2657A08}" type="datetimeFigureOut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B20C4-F312-4EFB-AA12-1CA9399C86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5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716175.htm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baidu.com/view/716178.htm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B20C4-F312-4EFB-AA12-1CA9399C86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02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通用异步收发传输器（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Asynchronous Receiver/Transmitter)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，通常称作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UART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，是一种异步收发传输器，是电脑硬件的一部分。将资料由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串行通信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并行通信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间作传输转换，作为并行输入成为串行输出的芯片，通常集成于其他通讯接口的连结上。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44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90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246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module </a:t>
            </a:r>
            <a:r>
              <a:rPr lang="en-US" altLang="zh-CN" dirty="0" err="1" smtClean="0"/>
              <a:t>clkdiv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input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    output clk190,//190Hz</a:t>
            </a:r>
          </a:p>
          <a:p>
            <a:r>
              <a:rPr lang="en-US" altLang="zh-CN" dirty="0" smtClean="0"/>
              <a:t>    output clk48);// 48Hz</a:t>
            </a:r>
          </a:p>
          <a:p>
            <a:r>
              <a:rPr lang="en-US" altLang="zh-CN" dirty="0" smtClean="0"/>
              <a:t> </a:t>
            </a:r>
          </a:p>
          <a:p>
            <a:r>
              <a:rPr lang="en-US" altLang="zh-CN" dirty="0" smtClean="0"/>
              <a:t>    </a:t>
            </a:r>
            <a:r>
              <a:rPr lang="en-US" altLang="zh-CN" dirty="0" err="1" smtClean="0"/>
              <a:t>reg</a:t>
            </a:r>
            <a:r>
              <a:rPr lang="en-US" altLang="zh-CN" dirty="0" smtClean="0"/>
              <a:t> [24:0] q; //25</a:t>
            </a:r>
            <a:r>
              <a:rPr lang="zh-CN" altLang="en-US" dirty="0" smtClean="0"/>
              <a:t>位计数器</a:t>
            </a:r>
          </a:p>
          <a:p>
            <a:r>
              <a:rPr lang="zh-CN" altLang="en-US" dirty="0" smtClean="0"/>
              <a:t>    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always @(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mclk</a:t>
            </a:r>
            <a:r>
              <a:rPr lang="en-US" altLang="zh-CN" dirty="0" smtClean="0"/>
              <a:t> or </a:t>
            </a:r>
            <a:r>
              <a:rPr lang="en-US" altLang="zh-CN" dirty="0" err="1" smtClean="0"/>
              <a:t>posedge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    begin</a:t>
            </a:r>
          </a:p>
          <a:p>
            <a:r>
              <a:rPr lang="en-US" altLang="zh-CN" dirty="0" smtClean="0"/>
              <a:t>      if(</a:t>
            </a:r>
            <a:r>
              <a:rPr lang="en-US" altLang="zh-CN" dirty="0" err="1" smtClean="0"/>
              <a:t>clr</a:t>
            </a:r>
            <a:r>
              <a:rPr lang="en-US" altLang="zh-CN" dirty="0" smtClean="0"/>
              <a:t>==1)</a:t>
            </a:r>
          </a:p>
          <a:p>
            <a:r>
              <a:rPr lang="en-US" altLang="zh-CN" dirty="0" smtClean="0"/>
              <a:t>         q &lt;= 0;</a:t>
            </a:r>
          </a:p>
          <a:p>
            <a:r>
              <a:rPr lang="en-US" altLang="zh-CN" dirty="0" smtClean="0"/>
              <a:t>      else</a:t>
            </a:r>
          </a:p>
          <a:p>
            <a:r>
              <a:rPr lang="en-US" altLang="zh-CN" dirty="0" smtClean="0"/>
              <a:t>         q &lt;= q + 1;</a:t>
            </a:r>
          </a:p>
          <a:p>
            <a:r>
              <a:rPr lang="en-US" altLang="zh-CN" dirty="0" smtClean="0"/>
              <a:t>    end</a:t>
            </a:r>
          </a:p>
          <a:p>
            <a:r>
              <a:rPr lang="en-US" altLang="zh-CN" dirty="0" smtClean="0"/>
              <a:t>      </a:t>
            </a:r>
          </a:p>
          <a:p>
            <a:r>
              <a:rPr lang="en-US" altLang="zh-CN" dirty="0" smtClean="0"/>
              <a:t>    assign clk190 = q[18];</a:t>
            </a:r>
          </a:p>
          <a:p>
            <a:r>
              <a:rPr lang="en-US" altLang="zh-CN" dirty="0" smtClean="0"/>
              <a:t>    assign clk48  = q[20];</a:t>
            </a:r>
          </a:p>
          <a:p>
            <a:r>
              <a:rPr lang="en-US" altLang="zh-CN" dirty="0" smtClean="0"/>
              <a:t> </a:t>
            </a:r>
            <a:r>
              <a:rPr lang="en-US" altLang="zh-CN" dirty="0" err="1" smtClean="0"/>
              <a:t>endmodule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27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EBAB3-3494-4749-8CD6-F8E9F9812D0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4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4CB19-8600-48BF-AA7E-277087D9B999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51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1B6D3-8FE6-45D6-AB77-FD53401A4C51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05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C8FB2-C4C6-42A9-95FD-74A3CE3300B2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646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A2AFC-C73A-42D3-A0BD-623FB3154666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5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57D6B-5364-47FD-930B-FEFB23ED2F2C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349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94C7A-B52E-41D8-AF28-1E45B0319CC5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2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56A5C-1CD6-43EB-9078-FE8116E97AA5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200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9E807-2C76-45E7-956D-EBC9069F91FA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37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A37E4-36FD-4A2B-ADAA-6728F0D8A4B9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43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F692-3AAF-4F9D-8A6F-34E54B275A20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49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27446-5BD7-4B8B-9502-6BE21DD52508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552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65E43-0D99-45BE-9D7C-A79A8AD79CCC}" type="datetime1">
              <a:rPr lang="zh-CN" altLang="en-US" smtClean="0"/>
              <a:t>2017/10/26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63E93-EDB8-41EF-8BED-B51601E566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mailto:xgsun@fudan.edu.cn" TargetMode="Externa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3.gif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microsoft.com/office/2007/relationships/hdphoto" Target="../media/hdphoto1.wdp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jpeg"/><Relationship Id="rId10" Type="http://schemas.openxmlformats.org/officeDocument/2006/relationships/image" Target="../media/image53.jpeg"/><Relationship Id="rId4" Type="http://schemas.openxmlformats.org/officeDocument/2006/relationships/image" Target="../media/image48.jpe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2.png"/><Relationship Id="rId4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reference/pmod/pmodkypd/start#example_projec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.digilentinc.com/learn/programmable-logic/tutorials/nexys-4-ddr-keyboard-demo/sta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hyperlink" Target="https://www.xilinx.com/" TargetMode="External"/><Relationship Id="rId4" Type="http://schemas.openxmlformats.org/officeDocument/2006/relationships/hyperlink" Target="https://china.xilinx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ore.digilentinc.com/nexys-4-ddr-artix-7-fpga-trainer-board-recommended-for-ece-curriculu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igilent.taobao.com/category-1194735943.htm?spm=2013.1.w5002-13613029892.7.azJ8NC&amp;search=y&amp;catName=Pmods-%B4%AB%B8%D0%C6%F7%BC%B0%CD%E2%C9%E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1753" y="1678276"/>
            <a:ext cx="6169095" cy="1181101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spc="3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七段数码管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8982" y="416432"/>
            <a:ext cx="593463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Georgia" panose="02040502050405020303" pitchFamily="18" charset="0"/>
                <a:ea typeface="微软雅黑" panose="020B0503020204020204" pitchFamily="34" charset="-122"/>
              </a:rPr>
              <a:t>SystemVerilog</a:t>
            </a:r>
            <a:endParaRPr lang="zh-CN" altLang="en-US" sz="60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5" name="Picture 2" descr="https://timgsa.baidu.com/timg?image&amp;quality=80&amp;size=b9999_10000&amp;sec=1486706539526&amp;di=79ff7f14d79ab459b5a7e54209358ed7&amp;imgtype=0&amp;src=http%3A%2F%2Fb.hiphotos.baidu.com%2Fbaike%2Fs%3D220%2Fsign%3Db8f5950d0afa513d55aa6bdc0d6c554c%2F3b87e950352ac65c394266a2f9f2b21192138a9f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65" y="6047439"/>
            <a:ext cx="756000" cy="75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timgsa.baidu.com/timg?image&amp;quality=80&amp;size=b9999_10000&amp;sec=1486706601692&amp;di=6c9e3e11002e1601c2fcdf5329b5c70b&amp;imgtype=0&amp;src=http%3A%2F%2Fawb.img.xmtbang.com%2Fimg%2Fuploadnew%2F201510%2F23%2F760f1307425d46578fb2912eb39578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" t="6626" r="5043" b="2772"/>
          <a:stretch/>
        </p:blipFill>
        <p:spPr bwMode="auto">
          <a:xfrm>
            <a:off x="8249233" y="6006902"/>
            <a:ext cx="816309" cy="81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230474" y="6229761"/>
            <a:ext cx="355209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xgsun@fudan.edu.cn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2017-10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:\Users\Sam2013\Desktop\孙晓光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996" y="6170550"/>
            <a:ext cx="1872208" cy="54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00" y="3246035"/>
            <a:ext cx="1681101" cy="227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5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415461" y="-929341"/>
            <a:ext cx="6314455" cy="88782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5839" y="218960"/>
            <a:ext cx="2667699" cy="836353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zh-CN" altLang="en-US" dirty="0" smtClean="0"/>
              <a:t>基本</a:t>
            </a:r>
            <a:r>
              <a:rPr lang="en-US" altLang="zh-CN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IO</a:t>
            </a:r>
            <a:endParaRPr lang="zh-CN" altLang="en-US" b="1" dirty="0"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11855" y="1266940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①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40507" y="32884"/>
            <a:ext cx="2254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②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7-Seg Display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91329" y="73600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③ 三色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49240" y="6170141"/>
            <a:ext cx="156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④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Buttons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38810" y="6205331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⑤ 拨</a:t>
            </a:r>
            <a:r>
              <a:rPr lang="zh-CN" altLang="en-US" sz="2400" b="1" dirty="0">
                <a:solidFill>
                  <a:srgbClr val="FF0000"/>
                </a:solidFill>
              </a:rPr>
              <a:t>码开关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7768508" cy="756055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4000" dirty="0" smtClean="0"/>
              <a:t>①</a:t>
            </a:r>
            <a:r>
              <a:rPr lang="en-US" altLang="zh-CN" b="1" dirty="0" smtClean="0">
                <a:solidFill>
                  <a:srgbClr val="FF0000"/>
                </a:solidFill>
              </a:rPr>
              <a:t> LEDs + 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3814" y="1479382"/>
            <a:ext cx="2783747" cy="18504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6606" y="978195"/>
            <a:ext cx="777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当一个正向电流通过发光二极管</a:t>
            </a:r>
            <a:r>
              <a:rPr lang="en-US" altLang="zh-CN" sz="2400" dirty="0" smtClean="0"/>
              <a:t>(LED)</a:t>
            </a:r>
            <a:r>
              <a:rPr lang="zh-CN" altLang="en-US" sz="2400" dirty="0" smtClean="0"/>
              <a:t>时，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就会发光。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36512" y="1494075"/>
            <a:ext cx="4698722" cy="141269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上典型电压：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1.5~2.0 V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典型电流：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2.0~15 mA</a:t>
            </a:r>
          </a:p>
          <a:p>
            <a:pPr>
              <a:lnSpc>
                <a:spcPct val="130000"/>
              </a:lnSpc>
            </a:pP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电阻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R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作用：限制通过</a:t>
            </a:r>
            <a:r>
              <a:rPr lang="en-US" altLang="zh-CN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LED</a:t>
            </a:r>
            <a:r>
              <a:rPr lang="zh-CN" altLang="en-US" sz="2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的电流量。</a:t>
            </a:r>
            <a:endParaRPr lang="zh-CN" altLang="en-US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481" y="3011685"/>
            <a:ext cx="6607386" cy="313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 smtClean="0"/>
              <a:t>FPGA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I/O</a:t>
            </a:r>
            <a:r>
              <a:rPr lang="zh-CN" altLang="en-US" sz="2400" dirty="0" smtClean="0"/>
              <a:t>引脚有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种</a:t>
            </a:r>
            <a:r>
              <a:rPr lang="zh-CN" altLang="en-US" sz="2400" dirty="0" smtClean="0"/>
              <a:t>方式点亮</a:t>
            </a:r>
            <a:r>
              <a:rPr lang="en-US" altLang="zh-CN" sz="2400" dirty="0" smtClean="0"/>
              <a:t>LED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marL="457200" indent="-457200">
              <a:lnSpc>
                <a:spcPct val="130000"/>
              </a:lnSpc>
              <a:buFont typeface="+mj-lt"/>
              <a:buAutoNum type="alphaLcParenR"/>
            </a:pPr>
            <a:r>
              <a:rPr lang="zh-CN" altLang="en-US" sz="2400" dirty="0"/>
              <a:t>将</a:t>
            </a:r>
            <a:r>
              <a:rPr lang="zh-CN" altLang="en-US" sz="2400" b="1" dirty="0">
                <a:solidFill>
                  <a:srgbClr val="0070C0"/>
                </a:solidFill>
              </a:rPr>
              <a:t>引脚</a:t>
            </a:r>
            <a:r>
              <a:rPr lang="zh-CN" altLang="en-US" sz="2400" dirty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2</a:t>
            </a:r>
            <a:r>
              <a:rPr lang="zh-CN" altLang="en-US" sz="2400" dirty="0" smtClean="0"/>
              <a:t>端，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端接地</a:t>
            </a:r>
            <a:r>
              <a:rPr lang="en-US" altLang="zh-CN" sz="2000" dirty="0" smtClean="0"/>
              <a:t>【NEXYS4 16LED】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点亮</a:t>
            </a:r>
            <a:r>
              <a:rPr lang="en-US" altLang="zh-CN" sz="2000" b="1" dirty="0"/>
              <a:t>LED</a:t>
            </a:r>
            <a:r>
              <a:rPr lang="zh-CN" altLang="en-US" sz="2000" b="1" dirty="0"/>
              <a:t>，</a:t>
            </a:r>
            <a:r>
              <a:rPr lang="en-US" altLang="zh-CN" sz="2000" b="1" dirty="0" smtClean="0"/>
              <a:t>V</a:t>
            </a:r>
            <a:r>
              <a:rPr lang="en-US" altLang="zh-CN" sz="2000" b="1" baseline="-25000" dirty="0" smtClean="0"/>
              <a:t>2</a:t>
            </a:r>
            <a:r>
              <a:rPr lang="zh-CN" altLang="en-US" sz="2000" b="1" dirty="0" smtClean="0"/>
              <a:t>端为高电平</a:t>
            </a:r>
            <a:r>
              <a:rPr lang="en-US" altLang="zh-CN" sz="2000" b="1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b="1" dirty="0" smtClean="0"/>
              <a:t>)</a:t>
            </a:r>
            <a:endParaRPr lang="en-US" altLang="zh-CN" sz="2000" b="1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不亮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altLang="zh-CN" sz="20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端为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低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电平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lnSpc>
                <a:spcPct val="130000"/>
              </a:lnSpc>
              <a:buFont typeface="+mj-ea"/>
              <a:buAutoNum type="alphaLcParenR"/>
            </a:pPr>
            <a:r>
              <a:rPr lang="en-US" altLang="zh-CN" sz="2400" dirty="0" smtClean="0"/>
              <a:t>V</a:t>
            </a:r>
            <a:r>
              <a:rPr lang="en-US" altLang="zh-CN" sz="2400" baseline="-25000" dirty="0" smtClean="0"/>
              <a:t>2</a:t>
            </a:r>
            <a:r>
              <a:rPr lang="zh-CN" altLang="en-US" sz="2400" dirty="0" smtClean="0"/>
              <a:t>端接一恒定电压，将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引脚</a:t>
            </a:r>
            <a:r>
              <a:rPr lang="zh-CN" altLang="en-US" sz="2400" dirty="0" smtClean="0"/>
              <a:t>连接到</a:t>
            </a:r>
            <a:r>
              <a:rPr lang="en-US" altLang="zh-CN" sz="2400" dirty="0" smtClean="0"/>
              <a:t>V</a:t>
            </a:r>
            <a:r>
              <a:rPr lang="en-US" altLang="zh-CN" sz="2400" baseline="-25000" dirty="0"/>
              <a:t>1</a:t>
            </a:r>
            <a:r>
              <a:rPr lang="zh-CN" altLang="en-US" sz="2400" dirty="0" smtClean="0"/>
              <a:t>端</a:t>
            </a:r>
            <a:endParaRPr lang="en-US" altLang="zh-CN" sz="2400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点亮</a:t>
            </a:r>
            <a:r>
              <a:rPr lang="en-US" altLang="zh-CN" sz="2000" b="1" dirty="0" smtClean="0"/>
              <a:t>LED</a:t>
            </a:r>
            <a:r>
              <a:rPr lang="zh-CN" altLang="en-US" sz="2000" b="1" dirty="0" smtClean="0"/>
              <a:t>，</a:t>
            </a:r>
            <a:r>
              <a:rPr lang="en-US" altLang="zh-CN" sz="2000" b="1" dirty="0"/>
              <a:t>V</a:t>
            </a:r>
            <a:r>
              <a:rPr lang="en-US" altLang="zh-CN" sz="2000" b="1" baseline="-25000" dirty="0"/>
              <a:t>1</a:t>
            </a:r>
            <a:r>
              <a:rPr lang="zh-CN" altLang="en-US" sz="2000" b="1" dirty="0" smtClean="0"/>
              <a:t>端为低电平</a:t>
            </a:r>
            <a:r>
              <a:rPr lang="en-US" altLang="zh-CN" sz="2000" b="1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b="1" dirty="0" smtClean="0"/>
              <a:t>)</a:t>
            </a:r>
            <a:endParaRPr lang="en-US" altLang="zh-CN" sz="2000" b="1" dirty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不亮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LED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altLang="zh-CN" sz="2000" baseline="-25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端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为高电平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61652" y="3527272"/>
            <a:ext cx="1873520" cy="2955302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8460954" y="4483865"/>
            <a:ext cx="574218" cy="10355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5400000">
            <a:off x="6580790" y="382295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2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89" y="141843"/>
            <a:ext cx="5459972" cy="36891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2539" y="141842"/>
            <a:ext cx="1790487" cy="631641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dirty="0" smtClean="0"/>
              <a:t>示例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1097" y="3549181"/>
            <a:ext cx="2746265" cy="45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点亮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，高电平</a:t>
            </a:r>
            <a:r>
              <a:rPr lang="en-US" altLang="zh-CN" sz="2000" dirty="0" smtClean="0"/>
              <a:t>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/>
              <a:t>)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42009" y="123759"/>
            <a:ext cx="1100874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LEDs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54614"/>
            <a:ext cx="3263026" cy="25270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04306"/>
            <a:ext cx="9144000" cy="2853694"/>
          </a:xfrm>
          <a:prstGeom prst="rect">
            <a:avLst/>
          </a:prstGeom>
        </p:spPr>
      </p:pic>
      <p:sp>
        <p:nvSpPr>
          <p:cNvPr id="17" name="椭圆 16"/>
          <p:cNvSpPr/>
          <p:nvPr/>
        </p:nvSpPr>
        <p:spPr>
          <a:xfrm>
            <a:off x="2197100" y="1892300"/>
            <a:ext cx="342900" cy="2413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171700" y="2182272"/>
            <a:ext cx="457200" cy="281528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676900" y="4521200"/>
            <a:ext cx="5715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43849" y="5715000"/>
            <a:ext cx="762000" cy="9144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19" idx="1"/>
          </p:cNvCxnSpPr>
          <p:nvPr/>
        </p:nvCxnSpPr>
        <p:spPr>
          <a:xfrm>
            <a:off x="2540000" y="2012950"/>
            <a:ext cx="3220594" cy="2642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20" idx="1"/>
          </p:cNvCxnSpPr>
          <p:nvPr/>
        </p:nvCxnSpPr>
        <p:spPr>
          <a:xfrm>
            <a:off x="2561945" y="2422571"/>
            <a:ext cx="3193496" cy="3426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577958" y="219887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7941" y="4512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181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5796" y="1029589"/>
            <a:ext cx="3726180" cy="29402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6375"/>
            <a:ext cx="9144000" cy="2838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" y="1217635"/>
            <a:ext cx="3136503" cy="23111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6027842" cy="836353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 smtClean="0"/>
              <a:t>②</a:t>
            </a:r>
            <a:r>
              <a:rPr lang="en-US" altLang="zh-CN" b="1" dirty="0" smtClean="0">
                <a:solidFill>
                  <a:srgbClr val="FF0000"/>
                </a:solidFill>
              </a:rPr>
              <a:t> Buttons </a:t>
            </a:r>
            <a:r>
              <a:rPr lang="zh-CN" altLang="en-US" dirty="0" smtClean="0"/>
              <a:t>示例代码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81301" y="186757"/>
            <a:ext cx="1476891" cy="649724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</a:rPr>
              <a:t>Button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976763" y="1958403"/>
            <a:ext cx="470359" cy="24497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50142" y="2218148"/>
            <a:ext cx="441897" cy="257719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883007" y="4521200"/>
            <a:ext cx="837281" cy="535542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798086" y="5245122"/>
            <a:ext cx="762000" cy="31644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447122" y="2080889"/>
            <a:ext cx="3350964" cy="3322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327325" y="2438125"/>
            <a:ext cx="3678299" cy="216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497464" y="360052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381301" y="526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代码</a:t>
            </a:r>
            <a:endParaRPr lang="zh-CN" altLang="en-US" sz="14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216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2442"/>
            <a:ext cx="9144000" cy="25438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169" y="1055620"/>
            <a:ext cx="2838450" cy="2905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165" y="1018354"/>
            <a:ext cx="4943475" cy="3057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2446" y="141842"/>
            <a:ext cx="5898359" cy="699313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 smtClean="0"/>
              <a:t>③</a:t>
            </a:r>
            <a:r>
              <a:rPr lang="en-US" altLang="zh-CN" b="1" dirty="0">
                <a:solidFill>
                  <a:srgbClr val="FF0000"/>
                </a:solidFill>
              </a:rPr>
              <a:t> Tri-Color LEDs 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7315200" y="235796"/>
            <a:ext cx="1619480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chemeClr val="bg1"/>
                </a:solidFill>
              </a:rPr>
              <a:t>ColorLED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895666" y="1694102"/>
            <a:ext cx="807901" cy="25204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1906682" y="1935131"/>
            <a:ext cx="807901" cy="7214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580157" y="4827658"/>
            <a:ext cx="796770" cy="772864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539646" y="5793312"/>
            <a:ext cx="918303" cy="860225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7" idx="6"/>
            <a:endCxn id="20" idx="2"/>
          </p:cNvCxnSpPr>
          <p:nvPr/>
        </p:nvCxnSpPr>
        <p:spPr>
          <a:xfrm>
            <a:off x="2703567" y="1820125"/>
            <a:ext cx="2836079" cy="4403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5"/>
            <a:endCxn id="19" idx="1"/>
          </p:cNvCxnSpPr>
          <p:nvPr/>
        </p:nvCxnSpPr>
        <p:spPr>
          <a:xfrm>
            <a:off x="2596269" y="2550939"/>
            <a:ext cx="3100572" cy="2389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089553" y="947104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</a:rPr>
              <a:t>Artix-7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12184" y="3943890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三极管基极高电压时导通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>
            <a:stCxn id="3" idx="0"/>
          </p:cNvCxnSpPr>
          <p:nvPr/>
        </p:nvCxnSpPr>
        <p:spPr>
          <a:xfrm flipV="1">
            <a:off x="7682912" y="3443844"/>
            <a:ext cx="717496" cy="500046"/>
          </a:xfrm>
          <a:prstGeom prst="straightConnector1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891" y="141843"/>
            <a:ext cx="6721434" cy="702126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sz="4000" dirty="0" smtClean="0"/>
              <a:t>④</a:t>
            </a:r>
            <a:r>
              <a:rPr lang="en-US" altLang="zh-CN" b="1" dirty="0" smtClean="0">
                <a:solidFill>
                  <a:srgbClr val="FF0000"/>
                </a:solidFill>
              </a:rPr>
              <a:t> 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02324"/>
            <a:ext cx="4289957" cy="2012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点亮，引脚输出为低电平</a:t>
            </a:r>
            <a:r>
              <a:rPr lang="en-US" altLang="zh-CN" sz="2000" b="1" dirty="0" smtClean="0"/>
              <a:t>(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b="1" dirty="0" smtClean="0"/>
              <a:t>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不亮，引脚输出为高电平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lnSpc>
                <a:spcPct val="130000"/>
              </a:lnSpc>
              <a:buFont typeface="+mj-lt"/>
              <a:buAutoNum type="alphaLcPeriod"/>
            </a:pP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共阴极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760615" y="2207949"/>
            <a:ext cx="2932047" cy="445327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43801" y="1036581"/>
            <a:ext cx="2368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75000"/>
                  </a:schemeClr>
                </a:solidFill>
              </a:rPr>
              <a:t>【NEXYS4 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</a:rPr>
              <a:t>DDR】</a:t>
            </a:r>
            <a:endParaRPr lang="zh-CN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20157" y="849466"/>
            <a:ext cx="30755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/>
              <a:t>seven-segment LED displays</a:t>
            </a:r>
            <a:endParaRPr lang="zh-CN" altLang="en-US" sz="2000" i="1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2895373"/>
            <a:ext cx="4514850" cy="27527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4713148" y="1710263"/>
            <a:ext cx="435292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/>
              <a:t>Both </a:t>
            </a:r>
            <a:r>
              <a:rPr lang="en-US" altLang="zh-CN" sz="2200" dirty="0"/>
              <a:t>the </a:t>
            </a:r>
            <a:r>
              <a:rPr lang="en-US" altLang="zh-CN" sz="2200" b="1" dirty="0">
                <a:solidFill>
                  <a:srgbClr val="0070C0"/>
                </a:solidFill>
              </a:rPr>
              <a:t>AN0..7 </a:t>
            </a:r>
            <a:r>
              <a:rPr lang="en-US" altLang="zh-CN" sz="2200" dirty="0"/>
              <a:t>and the </a:t>
            </a:r>
            <a:r>
              <a:rPr lang="en-US" altLang="zh-CN" sz="2200" b="1" dirty="0">
                <a:solidFill>
                  <a:srgbClr val="0070C0"/>
                </a:solidFill>
              </a:rPr>
              <a:t>CA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..AG/DP </a:t>
            </a:r>
            <a:r>
              <a:rPr lang="en-US" altLang="zh-CN" sz="2200" dirty="0"/>
              <a:t>signals are driven </a:t>
            </a:r>
            <a:r>
              <a:rPr lang="en-US" altLang="zh-CN" sz="2200" b="1" dirty="0">
                <a:solidFill>
                  <a:srgbClr val="FF0000"/>
                </a:solidFill>
              </a:rPr>
              <a:t>low</a:t>
            </a:r>
            <a:r>
              <a:rPr lang="en-US" altLang="zh-CN" sz="2200" b="1" dirty="0"/>
              <a:t> </a:t>
            </a:r>
            <a:r>
              <a:rPr lang="en-US" altLang="zh-CN" sz="2200" dirty="0"/>
              <a:t>when active.</a:t>
            </a:r>
            <a:endParaRPr lang="zh-CN" altLang="en-US" sz="2200" dirty="0"/>
          </a:p>
        </p:txBody>
      </p:sp>
      <p:sp>
        <p:nvSpPr>
          <p:cNvPr id="20" name="矩形 19"/>
          <p:cNvSpPr/>
          <p:nvPr/>
        </p:nvSpPr>
        <p:spPr>
          <a:xfrm>
            <a:off x="5589394" y="1356050"/>
            <a:ext cx="1713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AN0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..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7</a:t>
            </a:r>
            <a:r>
              <a:rPr lang="zh-CN" altLang="en-US" sz="2000" dirty="0" smtClean="0">
                <a:solidFill>
                  <a:schemeClr val="bg1">
                    <a:lumMod val="75000"/>
                  </a:schemeClr>
                </a:solidFill>
              </a:rPr>
              <a:t>取反了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zh-CN" alt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21" y="141842"/>
            <a:ext cx="857250" cy="1162050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990" y="5954661"/>
            <a:ext cx="920784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88990" y="5954662"/>
          <a:ext cx="6994562" cy="802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r:id="rId6" imgW="6270120" imgH="723600" progId="Visio.Drawing.6">
                  <p:embed/>
                </p:oleObj>
              </mc:Choice>
              <mc:Fallback>
                <p:oleObj r:id="rId6" imgW="6270120" imgH="7236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90" y="5954662"/>
                        <a:ext cx="6994562" cy="8028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9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607" y="0"/>
            <a:ext cx="311311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3761" y="141842"/>
            <a:ext cx="4979756" cy="83635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sz="3600" dirty="0" smtClean="0"/>
              <a:t>-</a:t>
            </a:r>
            <a:r>
              <a:rPr lang="zh-CN" altLang="en-US" sz="3600" dirty="0" smtClean="0"/>
              <a:t>方案</a:t>
            </a:r>
            <a:r>
              <a:rPr lang="en-US" altLang="zh-CN" sz="3600" dirty="0" smtClean="0"/>
              <a:t>1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1595" y="1026074"/>
            <a:ext cx="4147289" cy="1932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共阳极</a:t>
            </a:r>
            <a:endParaRPr lang="en-US" altLang="zh-CN" sz="2400" b="1" dirty="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点亮，引脚输出为低电平</a:t>
            </a:r>
            <a:r>
              <a:rPr lang="en-US" altLang="zh-CN" sz="2000" b="1" dirty="0" smtClean="0"/>
              <a:t>(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0</a:t>
            </a:r>
            <a:r>
              <a:rPr lang="en-US" altLang="zh-CN" sz="2000" b="1" dirty="0" smtClean="0"/>
              <a:t>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</a:rPr>
              <a:t>不亮，引脚输出为高电平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457200" indent="-457200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400" dirty="0"/>
              <a:t>共阴极</a:t>
            </a:r>
            <a:endParaRPr lang="en-US" altLang="zh-CN" sz="24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21" y="2420937"/>
            <a:ext cx="3786065" cy="427990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3802366" y="3260957"/>
          <a:ext cx="15811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r:id="rId5" imgW="1117440" imgH="1292040" progId="Visio.Drawing.6">
                  <p:embed/>
                </p:oleObj>
              </mc:Choice>
              <mc:Fallback>
                <p:oleObj r:id="rId5" imgW="1117440" imgH="12920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366" y="3260957"/>
                        <a:ext cx="1581150" cy="183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96981" y="3025957"/>
            <a:ext cx="4367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16</a:t>
            </a:r>
            <a:r>
              <a:rPr lang="zh-CN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进制</a:t>
            </a:r>
            <a:r>
              <a:rPr lang="en-US" altLang="zh-CN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7</a:t>
            </a:r>
            <a:r>
              <a:rPr lang="zh-CN" alt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段译码器</a:t>
            </a:r>
            <a:endParaRPr lang="zh-CN" altLang="en-US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88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94" y="0"/>
            <a:ext cx="311311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302" y="141843"/>
            <a:ext cx="5257977" cy="64197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</a:t>
            </a:r>
            <a:r>
              <a:rPr lang="en-US" altLang="zh-CN" sz="4000" dirty="0" smtClean="0"/>
              <a:t>-</a:t>
            </a:r>
            <a:r>
              <a:rPr lang="zh-CN" altLang="en-US" sz="4000" dirty="0" smtClean="0"/>
              <a:t>方案</a:t>
            </a:r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161"/>
            <a:ext cx="9144000" cy="44371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41886" y="445269"/>
            <a:ext cx="1360652" cy="247781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523" y="168567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都显示同一个数字？</a:t>
            </a:r>
            <a:endParaRPr lang="zh-CN" altLang="en-US" sz="2400" dirty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57666" y="948103"/>
            <a:ext cx="222836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400" b="0" dirty="0"/>
              <a:t>7SegmentLED</a:t>
            </a:r>
            <a:endParaRPr lang="zh-CN" altLang="en-US" sz="2400" b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61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80113" y="165554"/>
            <a:ext cx="4850783" cy="846157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7</a:t>
            </a:r>
            <a:r>
              <a:rPr lang="zh-CN" altLang="en-US" b="1" dirty="0">
                <a:solidFill>
                  <a:srgbClr val="FF0000"/>
                </a:solidFill>
              </a:rPr>
              <a:t>段显示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 </a:t>
            </a:r>
            <a:r>
              <a:rPr lang="en-US" altLang="zh-CN" sz="4000" dirty="0" smtClean="0"/>
              <a:t>- </a:t>
            </a:r>
            <a:r>
              <a:rPr lang="zh-CN" altLang="en-US" sz="4000" dirty="0" smtClean="0"/>
              <a:t>方案</a:t>
            </a:r>
            <a:r>
              <a:rPr lang="en-US" altLang="zh-CN" sz="4000" dirty="0" smtClean="0"/>
              <a:t>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649454" y="6356351"/>
            <a:ext cx="865896" cy="365125"/>
          </a:xfrm>
        </p:spPr>
        <p:txBody>
          <a:bodyPr/>
          <a:lstStyle/>
          <a:p>
            <a:fld id="{36563E93-EDB8-41EF-8BED-B51601E56618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1" y="34926"/>
            <a:ext cx="3965547" cy="68230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113" y="1104160"/>
            <a:ext cx="4850783" cy="3915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23434" y="1760366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050"/>
                </a:solidFill>
              </a:rPr>
              <a:t>顶层文件</a:t>
            </a:r>
            <a:endParaRPr lang="zh-CN" altLang="en-US" sz="2400" b="1" dirty="0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54" y="5376863"/>
            <a:ext cx="857250" cy="116205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712031" y="5376863"/>
            <a:ext cx="1116281" cy="1162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Hex7Seg</a:t>
            </a:r>
            <a:endParaRPr lang="zh-CN" altLang="en-US" b="1" dirty="0"/>
          </a:p>
        </p:txBody>
      </p:sp>
      <p:cxnSp>
        <p:nvCxnSpPr>
          <p:cNvPr id="11" name="直接箭头连接符 10"/>
          <p:cNvCxnSpPr>
            <a:endCxn id="9" idx="1"/>
          </p:cNvCxnSpPr>
          <p:nvPr/>
        </p:nvCxnSpPr>
        <p:spPr>
          <a:xfrm flipV="1">
            <a:off x="5082639" y="5957888"/>
            <a:ext cx="6293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3"/>
            <a:endCxn id="8" idx="1"/>
          </p:cNvCxnSpPr>
          <p:nvPr/>
        </p:nvCxnSpPr>
        <p:spPr>
          <a:xfrm>
            <a:off x="6828312" y="5957888"/>
            <a:ext cx="82114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272644" y="5830783"/>
            <a:ext cx="154379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169055" y="5827259"/>
            <a:ext cx="154379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131274" y="5630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045602" y="563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7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726435" y="5757832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435" y="5757832"/>
                <a:ext cx="38638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860751" y="5992403"/>
                <a:ext cx="72808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</a:rPr>
                        <m:t>𝒈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751" y="5992403"/>
                <a:ext cx="728084" cy="400110"/>
              </a:xfrm>
              <a:prstGeom prst="rect">
                <a:avLst/>
              </a:prstGeom>
              <a:blipFill rotWithShape="0"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48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000" y="0"/>
            <a:ext cx="3149736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886" y="141842"/>
            <a:ext cx="5138581" cy="83635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7</a:t>
            </a:r>
            <a:r>
              <a:rPr lang="zh-CN" altLang="en-US" b="1" dirty="0" smtClean="0">
                <a:solidFill>
                  <a:srgbClr val="FF0000"/>
                </a:solidFill>
              </a:rPr>
              <a:t>段</a:t>
            </a:r>
            <a:r>
              <a:rPr lang="zh-CN" altLang="en-US" b="1" dirty="0">
                <a:solidFill>
                  <a:srgbClr val="FF0000"/>
                </a:solidFill>
              </a:rPr>
              <a:t>显示</a:t>
            </a:r>
            <a:r>
              <a:rPr lang="zh-CN" altLang="en-US" b="1" dirty="0" smtClean="0">
                <a:solidFill>
                  <a:srgbClr val="FF0000"/>
                </a:solidFill>
              </a:rPr>
              <a:t>管 </a:t>
            </a:r>
            <a:r>
              <a:rPr lang="en-US" altLang="zh-CN" sz="3600" dirty="0" smtClean="0"/>
              <a:t>- </a:t>
            </a:r>
            <a:r>
              <a:rPr lang="zh-CN" altLang="en-US" sz="3600" dirty="0" smtClean="0"/>
              <a:t>方案</a:t>
            </a:r>
            <a:r>
              <a:rPr lang="en-US" altLang="zh-CN" sz="3600" dirty="0" smtClean="0"/>
              <a:t>3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2266949" y="1100867"/>
            <a:ext cx="1270000" cy="2232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80869"/>
            <a:ext cx="5803900" cy="289408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158428" y="1324150"/>
            <a:ext cx="2778308" cy="33050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24653" y="922401"/>
            <a:ext cx="2505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accent6"/>
                </a:solidFill>
              </a:rPr>
              <a:t>只显示右侧第</a:t>
            </a:r>
            <a:r>
              <a:rPr lang="en-US" altLang="zh-CN" sz="2400" b="1" dirty="0" smtClean="0">
                <a:solidFill>
                  <a:schemeClr val="accent6"/>
                </a:solidFill>
              </a:rPr>
              <a:t>2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个</a:t>
            </a:r>
            <a:endParaRPr lang="zh-CN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9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7979616" cy="5760640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：可由用户现场进行编程的大规模电路。</a:t>
            </a:r>
            <a:endParaRPr lang="en-US" altLang="zh-CN" sz="2800" dirty="0" smtClean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 smtClean="0"/>
              <a:t>FPGA</a:t>
            </a:r>
            <a:r>
              <a:rPr lang="zh-CN" altLang="en-US" sz="2800" dirty="0" smtClean="0"/>
              <a:t>是</a:t>
            </a:r>
            <a:r>
              <a:rPr lang="en-US" altLang="zh-CN" sz="2800" dirty="0"/>
              <a:t>80</a:t>
            </a:r>
            <a:r>
              <a:rPr lang="zh-CN" altLang="en-US" sz="2800" dirty="0"/>
              <a:t>年代中期发展起来的一种可编程</a:t>
            </a:r>
            <a:r>
              <a:rPr lang="zh-CN" altLang="en-US" sz="2800" dirty="0" smtClean="0"/>
              <a:t>的。</a:t>
            </a:r>
            <a:endParaRPr lang="zh-CN" altLang="en-US" sz="2800" dirty="0"/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800" dirty="0"/>
              <a:t>特点：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保密性</a:t>
            </a:r>
            <a:r>
              <a:rPr lang="zh-CN" altLang="en-US" sz="2400" dirty="0"/>
              <a:t>强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体积</a:t>
            </a:r>
            <a:r>
              <a:rPr lang="zh-CN" altLang="en-US" sz="2400" dirty="0"/>
              <a:t>小</a:t>
            </a:r>
          </a:p>
          <a:p>
            <a:pPr lvl="1" eaLnBrk="1" hangingPunct="1">
              <a:lnSpc>
                <a:spcPct val="130000"/>
              </a:lnSpc>
              <a:spcBef>
                <a:spcPts val="0"/>
              </a:spcBef>
            </a:pPr>
            <a:r>
              <a:rPr lang="zh-CN" altLang="en-US" sz="2400" dirty="0" smtClean="0"/>
              <a:t>可靠性</a:t>
            </a:r>
            <a:r>
              <a:rPr lang="zh-CN" altLang="en-US" sz="2400" dirty="0"/>
              <a:t>高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</a:pPr>
            <a:r>
              <a:rPr lang="en-US" altLang="zh-CN" sz="2800" dirty="0"/>
              <a:t>Xilinx</a:t>
            </a:r>
            <a:r>
              <a:rPr lang="zh-CN" altLang="en-US" sz="2800" dirty="0"/>
              <a:t>公司和</a:t>
            </a:r>
            <a:r>
              <a:rPr lang="en-US" altLang="zh-CN" sz="2800" dirty="0" err="1" smtClean="0"/>
              <a:t>Actel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公司</a:t>
            </a:r>
            <a:r>
              <a:rPr lang="zh-CN" altLang="en-US" sz="2800" dirty="0"/>
              <a:t>是生产</a:t>
            </a:r>
            <a:r>
              <a:rPr lang="en-US" altLang="zh-CN" sz="2800" dirty="0" smtClean="0"/>
              <a:t>FPGA</a:t>
            </a:r>
            <a:br>
              <a:rPr lang="en-US" altLang="zh-CN" sz="2800" dirty="0" smtClean="0"/>
            </a:br>
            <a:r>
              <a:rPr lang="zh-CN" altLang="en-US" sz="2800" dirty="0" smtClean="0"/>
              <a:t>的</a:t>
            </a:r>
            <a:r>
              <a:rPr lang="zh-CN" altLang="en-US" sz="2800" dirty="0"/>
              <a:t>主要厂商，</a:t>
            </a:r>
            <a:r>
              <a:rPr lang="zh-CN" altLang="en-US" sz="2800" dirty="0" smtClean="0"/>
              <a:t>所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/>
              <a:t>生</a:t>
            </a:r>
            <a:r>
              <a:rPr lang="zh-CN" altLang="en-US" sz="2800" dirty="0" smtClean="0"/>
              <a:t>产</a:t>
            </a:r>
            <a:r>
              <a:rPr lang="zh-CN" altLang="en-US" sz="2800" dirty="0"/>
              <a:t>的</a:t>
            </a:r>
            <a:r>
              <a:rPr lang="en-US" altLang="zh-CN" sz="2800" dirty="0"/>
              <a:t>FPGA</a:t>
            </a:r>
            <a:r>
              <a:rPr lang="zh-CN" altLang="en-US" sz="2800" dirty="0"/>
              <a:t>结构略有不同</a:t>
            </a:r>
            <a:r>
              <a:rPr lang="zh-CN" altLang="en-US" sz="2800" dirty="0" smtClean="0"/>
              <a:t>。</a:t>
            </a:r>
            <a:endParaRPr lang="zh-CN" altLang="en-US" sz="28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28650" y="186364"/>
            <a:ext cx="7886700" cy="74757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lvl="1" algn="ctr"/>
            <a:r>
              <a:rPr lang="en-US" altLang="zh-CN" sz="4000" b="1" dirty="0" smtClean="0"/>
              <a:t>FPGA </a:t>
            </a:r>
            <a:r>
              <a:rPr lang="zh-CN" altLang="en-US" sz="4000" dirty="0" smtClean="0"/>
              <a:t>现场可编程门阵列</a:t>
            </a:r>
            <a:endParaRPr lang="zh-CN" altLang="en-US" sz="6600" dirty="0"/>
          </a:p>
        </p:txBody>
      </p:sp>
      <p:pic>
        <p:nvPicPr>
          <p:cNvPr id="202754" name="Picture 2" descr="c:\users\sam\appdata\roaming\360se6\USERDA~1\Temp\200697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7531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8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886" y="141842"/>
            <a:ext cx="5138581" cy="83635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sz="3600" dirty="0" smtClean="0"/>
              <a:t>方案</a:t>
            </a:r>
            <a:r>
              <a:rPr lang="en-US" altLang="zh-CN" sz="3600" dirty="0" smtClean="0"/>
              <a:t>4</a:t>
            </a:r>
            <a:r>
              <a:rPr lang="zh-CN" altLang="en-US" sz="3600" dirty="0" smtClean="0"/>
              <a:t>：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复用</a:t>
            </a:r>
            <a:r>
              <a:rPr lang="en-US" altLang="zh-CN" sz="4000" dirty="0" smtClean="0"/>
              <a:t>7</a:t>
            </a:r>
            <a:r>
              <a:rPr lang="zh-CN" altLang="en-US" sz="4000" dirty="0" smtClean="0"/>
              <a:t>段数码管</a:t>
            </a:r>
            <a:endParaRPr lang="zh-CN" altLang="en-US" sz="4000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86" y="1011211"/>
            <a:ext cx="2251164" cy="1148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176" y="1000205"/>
            <a:ext cx="2168096" cy="114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87" y="2232562"/>
            <a:ext cx="2251164" cy="1108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1177" y="2218731"/>
            <a:ext cx="2168096" cy="108966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591294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4368140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2123705" y="2686773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825313" y="2660597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031" y="0"/>
            <a:ext cx="3280700" cy="6858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213755" y="3319635"/>
            <a:ext cx="4896565" cy="3538365"/>
            <a:chOff x="213755" y="3319635"/>
            <a:chExt cx="4896565" cy="35383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5" y="3319635"/>
              <a:ext cx="4896565" cy="353836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937426" y="4469602"/>
              <a:ext cx="898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Hex7Seg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750622" y="6150114"/>
            <a:ext cx="2120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70C0"/>
                </a:solidFill>
              </a:rPr>
              <a:t>拨码开关控制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</a:rPr>
            </a:br>
            <a:r>
              <a:rPr lang="zh-CN" altLang="en-US" sz="2000" b="1" dirty="0" smtClean="0">
                <a:solidFill>
                  <a:srgbClr val="0070C0"/>
                </a:solidFill>
              </a:rPr>
              <a:t>显示哪个数码管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69264" y="3624977"/>
            <a:ext cx="1361203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mux7seg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1886" y="141843"/>
            <a:ext cx="8407730" cy="785722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zh-CN" altLang="en-US" sz="4000" dirty="0" smtClean="0">
                <a:solidFill>
                  <a:srgbClr val="FF0000"/>
                </a:solidFill>
              </a:rPr>
              <a:t>复用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  </a:t>
            </a:r>
            <a:r>
              <a:rPr lang="en-US" altLang="zh-CN" sz="4000" i="1" dirty="0" smtClean="0"/>
              <a:t>vs</a:t>
            </a:r>
            <a:r>
              <a:rPr lang="en-US" altLang="zh-CN" sz="40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4000" b="1" dirty="0" smtClean="0">
                <a:solidFill>
                  <a:srgbClr val="FF0000"/>
                </a:solidFill>
              </a:rPr>
              <a:t>分时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54" y="1011211"/>
            <a:ext cx="2251164" cy="11487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044" y="1000205"/>
            <a:ext cx="2168096" cy="114871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55" y="2232562"/>
            <a:ext cx="2251164" cy="1108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8045" y="2218731"/>
            <a:ext cx="2168096" cy="108966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270662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905008" y="1448790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1803073" y="2686773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362181" y="2660597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42504" y="3497766"/>
            <a:ext cx="3833752" cy="3300859"/>
            <a:chOff x="213755" y="3319635"/>
            <a:chExt cx="4896565" cy="353836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755" y="3319635"/>
              <a:ext cx="4896565" cy="353836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905631" y="4469602"/>
              <a:ext cx="965185" cy="3215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FF0000"/>
                  </a:solidFill>
                </a:rPr>
                <a:t>Hex7Seg</a:t>
              </a:r>
              <a:endParaRPr lang="zh-CN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146" y="3418743"/>
            <a:ext cx="4871474" cy="330273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1502" y="1047196"/>
            <a:ext cx="3286221" cy="169788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4418192" y="5674289"/>
            <a:ext cx="285007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351502" y="5709914"/>
            <a:ext cx="651245" cy="405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835405" y="5236254"/>
            <a:ext cx="800429" cy="782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04574" y="2854919"/>
            <a:ext cx="2880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B050"/>
                </a:solidFill>
              </a:rPr>
              <a:t>用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clk</a:t>
            </a:r>
            <a:r>
              <a:rPr lang="zh-CN" altLang="en-US" sz="2000" dirty="0" smtClean="0">
                <a:solidFill>
                  <a:srgbClr val="00B050"/>
                </a:solidFill>
              </a:rPr>
              <a:t>快速、反复代替</a:t>
            </a:r>
            <a:r>
              <a:rPr lang="en-US" altLang="zh-CN" sz="2000" b="1" dirty="0" err="1" smtClean="0">
                <a:solidFill>
                  <a:srgbClr val="00B050"/>
                </a:solidFill>
              </a:rPr>
              <a:t>Btn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19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362" y="1108019"/>
            <a:ext cx="3545887" cy="51093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13097"/>
            <a:ext cx="4203865" cy="6344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8957" y="114470"/>
            <a:ext cx="5094904" cy="64677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方案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分时显示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2158" y="1093773"/>
            <a:ext cx="2462753" cy="127242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009047" y="1545987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选中与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>
                <a:solidFill>
                  <a:srgbClr val="00B050"/>
                </a:solidFill>
              </a:rPr>
              <a:t>点亮同步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52354" y="2609860"/>
            <a:ext cx="3009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</a:rPr>
              <a:t>4</a:t>
            </a:r>
            <a:r>
              <a:rPr lang="zh-CN" altLang="en-US" sz="2000" dirty="0" smtClean="0">
                <a:solidFill>
                  <a:srgbClr val="FF0000"/>
                </a:solidFill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</a:rPr>
              <a:t>7</a:t>
            </a:r>
            <a:r>
              <a:rPr lang="zh-CN" altLang="en-US" sz="2000" dirty="0" smtClean="0">
                <a:solidFill>
                  <a:srgbClr val="FF0000"/>
                </a:solidFill>
              </a:rPr>
              <a:t>段显示管分别显示，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每个数字每秒刷新</a:t>
            </a:r>
            <a:r>
              <a:rPr lang="en-US" altLang="zh-CN" sz="2000" dirty="0" smtClean="0">
                <a:solidFill>
                  <a:srgbClr val="FF0000"/>
                </a:solidFill>
              </a:rPr>
              <a:t>190</a:t>
            </a:r>
            <a:r>
              <a:rPr lang="zh-CN" altLang="en-US" sz="2000" dirty="0" smtClean="0">
                <a:solidFill>
                  <a:srgbClr val="FF0000"/>
                </a:solidFill>
              </a:rPr>
              <a:t>次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16290" y="137717"/>
            <a:ext cx="109467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x7seg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5876308" y="1026192"/>
            <a:ext cx="2127662" cy="1893139"/>
          </a:xfrm>
          <a:prstGeom prst="roundRect">
            <a:avLst>
              <a:gd name="adj" fmla="val 10810"/>
            </a:avLst>
          </a:prstGeom>
          <a:noFill/>
          <a:ln w="38100">
            <a:solidFill>
              <a:srgbClr val="00B050">
                <a:alpha val="7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5876307" y="3058316"/>
            <a:ext cx="3243942" cy="2214748"/>
          </a:xfrm>
          <a:prstGeom prst="roundRect">
            <a:avLst>
              <a:gd name="adj" fmla="val 10810"/>
            </a:avLst>
          </a:prstGeom>
          <a:noFill/>
          <a:ln w="38100">
            <a:solidFill>
              <a:srgbClr val="FF0000">
                <a:alpha val="7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601510" y="2441656"/>
            <a:ext cx="1399742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 smtClean="0">
                <a:solidFill>
                  <a:schemeClr val="bg1">
                    <a:lumMod val="65000"/>
                  </a:schemeClr>
                </a:solidFill>
              </a:rPr>
              <a:t>//</a:t>
            </a:r>
            <a:r>
              <a:rPr lang="zh-CN" altLang="en-US" sz="1400" i="1" dirty="0" smtClean="0">
                <a:solidFill>
                  <a:schemeClr val="bg1">
                    <a:lumMod val="65000"/>
                  </a:schemeClr>
                </a:solidFill>
              </a:rPr>
              <a:t>选哪位数码管</a:t>
            </a:r>
            <a:endParaRPr lang="zh-CN" alt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58" y="4365620"/>
            <a:ext cx="3011103" cy="204145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3219465" y="5779523"/>
            <a:ext cx="417600" cy="2508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156530" y="5484100"/>
            <a:ext cx="482400" cy="48389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27973" y="3926565"/>
            <a:ext cx="2171881" cy="241674"/>
          </a:xfrm>
          <a:prstGeom prst="roundRect">
            <a:avLst>
              <a:gd name="adj" fmla="val 10810"/>
            </a:avLst>
          </a:prstGeom>
          <a:noFill/>
          <a:ln w="38100">
            <a:solidFill>
              <a:srgbClr val="FF0000">
                <a:alpha val="7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27973" y="4645226"/>
            <a:ext cx="2124381" cy="2214748"/>
          </a:xfrm>
          <a:prstGeom prst="roundRect">
            <a:avLst>
              <a:gd name="adj" fmla="val 10810"/>
            </a:avLst>
          </a:prstGeom>
          <a:noFill/>
          <a:ln w="12700">
            <a:solidFill>
              <a:schemeClr val="bg1">
                <a:lumMod val="50000"/>
                <a:alpha val="7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7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513097"/>
            <a:ext cx="4203865" cy="6344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131" y="102202"/>
            <a:ext cx="3289465" cy="64677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方案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分时显示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73" y="112768"/>
            <a:ext cx="2462753" cy="127242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36700" y="6020473"/>
            <a:ext cx="109467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x7seg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74" y="1596218"/>
            <a:ext cx="3306249" cy="5125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47252" y="1596218"/>
            <a:ext cx="477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 smtClean="0">
                <a:solidFill>
                  <a:srgbClr val="00B050"/>
                </a:solidFill>
              </a:rPr>
              <a:t>顶层文件</a:t>
            </a:r>
            <a:endParaRPr lang="zh-CN" altLang="en-US" sz="2000" b="1" spc="3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94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13097"/>
            <a:ext cx="4203865" cy="63449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59131" y="102202"/>
            <a:ext cx="3289465" cy="64677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方案</a:t>
            </a:r>
            <a:r>
              <a:rPr lang="en-US" altLang="zh-CN" sz="3200" dirty="0" smtClean="0"/>
              <a:t>5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分时显示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5273" y="112768"/>
            <a:ext cx="2462753" cy="127242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36700" y="6020473"/>
            <a:ext cx="1094677" cy="573286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smtClean="0"/>
              <a:t>x7seg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74" y="1596218"/>
            <a:ext cx="3306249" cy="512525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0797" y="1189157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spc="300" dirty="0" smtClean="0">
                <a:solidFill>
                  <a:srgbClr val="FF0000"/>
                </a:solidFill>
              </a:rPr>
              <a:t>顶层文件</a:t>
            </a:r>
            <a:endParaRPr lang="zh-CN" altLang="en-US" b="1" spc="3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0600"/>
            <a:ext cx="9143528" cy="45974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29286" y="828096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时钟引脚配置</a:t>
            </a:r>
            <a:endParaRPr lang="zh-CN" altLang="en-US" sz="2400" dirty="0"/>
          </a:p>
        </p:txBody>
      </p:sp>
      <p:sp>
        <p:nvSpPr>
          <p:cNvPr id="11" name="椭圆 10"/>
          <p:cNvSpPr/>
          <p:nvPr/>
        </p:nvSpPr>
        <p:spPr>
          <a:xfrm>
            <a:off x="7169521" y="1809448"/>
            <a:ext cx="1120201" cy="330200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3"/>
          </p:cNvCxnSpPr>
          <p:nvPr/>
        </p:nvCxnSpPr>
        <p:spPr>
          <a:xfrm flipH="1">
            <a:off x="6255274" y="2091291"/>
            <a:ext cx="1078297" cy="7350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249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9397" y="212272"/>
            <a:ext cx="7552707" cy="737754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zh-CN" altLang="en-US" b="1" dirty="0" smtClean="0"/>
              <a:t>时钟分频器</a:t>
            </a:r>
            <a:endParaRPr lang="zh-CN" altLang="en-US" b="1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2896790"/>
              </p:ext>
            </p:extLst>
          </p:nvPr>
        </p:nvGraphicFramePr>
        <p:xfrm>
          <a:off x="3378200" y="1384300"/>
          <a:ext cx="5714999" cy="5303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1500"/>
                <a:gridCol w="1166813"/>
                <a:gridCol w="1119187"/>
                <a:gridCol w="547687"/>
                <a:gridCol w="1119187"/>
                <a:gridCol w="11906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q(</a:t>
                      </a:r>
                      <a:r>
                        <a:rPr lang="en-US" altLang="zh-CN" sz="1700" dirty="0" err="1" smtClean="0"/>
                        <a:t>i</a:t>
                      </a:r>
                      <a:r>
                        <a:rPr lang="en-US" altLang="zh-CN" sz="1700" dirty="0" smtClean="0"/>
                        <a:t>)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频率 </a:t>
                      </a:r>
                      <a:r>
                        <a:rPr lang="en-US" altLang="zh-CN" sz="1700" dirty="0" smtClean="0"/>
                        <a:t>Hz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dirty="0" smtClean="0"/>
                        <a:t>周期 </a:t>
                      </a:r>
                      <a:r>
                        <a:rPr lang="en-US" altLang="zh-CN" sz="1700" dirty="0" err="1" smtClean="0"/>
                        <a:t>ms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In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00B050"/>
                          </a:solidFill>
                        </a:rPr>
                        <a:t>100M</a:t>
                      </a:r>
                      <a:endParaRPr lang="zh-CN" altLang="en-US" sz="20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0.000 01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12 207.03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0.081</a:t>
                      </a:r>
                      <a:r>
                        <a:rPr lang="en-US" altLang="zh-CN" sz="1700" baseline="0" dirty="0" smtClean="0"/>
                        <a:t> 92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50M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6 103.52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0.163</a:t>
                      </a:r>
                      <a:r>
                        <a:rPr lang="en-US" altLang="zh-CN" sz="1700" baseline="0" dirty="0" smtClean="0"/>
                        <a:t> 84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dirty="0" smtClean="0"/>
                        <a:t>0.000 04</a:t>
                      </a:r>
                      <a:endParaRPr lang="zh-CN" altLang="en-US" sz="17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3 051.76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0.327</a:t>
                      </a:r>
                      <a:r>
                        <a:rPr lang="en-US" altLang="zh-CN" sz="1700" baseline="0" dirty="0" smtClean="0"/>
                        <a:t> 68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12.5M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0.000 08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1 525.88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0.655</a:t>
                      </a:r>
                      <a:r>
                        <a:rPr lang="en-US" altLang="zh-CN" sz="1700" baseline="0" dirty="0" smtClean="0"/>
                        <a:t> 36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6.25M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0.000 16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762.94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1.310</a:t>
                      </a:r>
                      <a:r>
                        <a:rPr lang="en-US" altLang="zh-CN" sz="1700" baseline="0" dirty="0" smtClean="0"/>
                        <a:t> 72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3.125M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0.000 32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381.47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2.621</a:t>
                      </a:r>
                      <a:r>
                        <a:rPr lang="en-US" altLang="zh-CN" sz="1700" baseline="0" dirty="0" smtClean="0"/>
                        <a:t> 44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1.5625M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0.000 64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00"/>
                          </a:solidFill>
                        </a:rPr>
                        <a:t>190</a:t>
                      </a:r>
                      <a:r>
                        <a:rPr lang="en-US" altLang="zh-CN" sz="1700" dirty="0" smtClean="0"/>
                        <a:t>.73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en-US" altLang="zh-CN" sz="1700" dirty="0" smtClean="0"/>
                        <a:t>.242</a:t>
                      </a:r>
                      <a:r>
                        <a:rPr lang="en-US" altLang="zh-CN" sz="1700" baseline="0" dirty="0" smtClean="0"/>
                        <a:t> 88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781.25K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0.001 28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19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r>
                        <a:rPr lang="en-US" altLang="zh-CN" sz="1700" dirty="0" smtClean="0"/>
                        <a:t>.37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altLang="zh-CN" sz="1700" dirty="0" smtClean="0"/>
                        <a:t>.485</a:t>
                      </a:r>
                      <a:r>
                        <a:rPr lang="en-US" altLang="zh-CN" sz="1700" baseline="0" dirty="0" smtClean="0"/>
                        <a:t> 76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7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390.625K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0.002</a:t>
                      </a:r>
                      <a:r>
                        <a:rPr lang="en-US" altLang="zh-CN" sz="1700" baseline="0" dirty="0" smtClean="0"/>
                        <a:t> 56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</a:rPr>
                        <a:t>47</a:t>
                      </a:r>
                      <a:r>
                        <a:rPr lang="en-US" altLang="zh-CN" sz="1700" dirty="0" smtClean="0"/>
                        <a:t>.68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en-US" altLang="zh-CN" sz="1700" dirty="0" smtClean="0"/>
                        <a:t>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195.3125K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0.005</a:t>
                      </a:r>
                      <a:r>
                        <a:rPr lang="en-US" altLang="zh-CN" sz="1700" baseline="0" dirty="0" smtClean="0"/>
                        <a:t> 12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21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r>
                        <a:rPr lang="en-US" altLang="zh-CN" sz="1700" dirty="0" smtClean="0"/>
                        <a:t>.84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r>
                        <a:rPr lang="en-US" altLang="zh-CN" sz="1700" dirty="0" smtClean="0"/>
                        <a:t>.943</a:t>
                      </a:r>
                      <a:r>
                        <a:rPr lang="en-US" altLang="zh-CN" sz="1700" baseline="0" dirty="0" smtClean="0"/>
                        <a:t> 04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97</a:t>
                      </a:r>
                      <a:r>
                        <a:rPr lang="en-US" altLang="zh-CN" sz="1700" baseline="0" dirty="0" smtClean="0"/>
                        <a:t> 656.25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0.010</a:t>
                      </a:r>
                      <a:r>
                        <a:rPr lang="en-US" altLang="zh-CN" sz="1700" baseline="0" dirty="0" smtClean="0"/>
                        <a:t> 24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11.92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83.886</a:t>
                      </a:r>
                      <a:r>
                        <a:rPr lang="en-US" altLang="zh-CN" sz="1700" baseline="0" dirty="0" smtClean="0"/>
                        <a:t> 08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10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48 828.13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0.020</a:t>
                      </a:r>
                      <a:r>
                        <a:rPr lang="en-US" altLang="zh-CN" sz="1700" baseline="0" dirty="0" smtClean="0"/>
                        <a:t> 48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23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5.96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167.772</a:t>
                      </a:r>
                      <a:r>
                        <a:rPr lang="en-US" altLang="zh-CN" sz="1700" baseline="0" dirty="0" smtClean="0"/>
                        <a:t> 16</a:t>
                      </a:r>
                      <a:endParaRPr lang="zh-CN" altLang="en-US" sz="17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11</a:t>
                      </a:r>
                      <a:endParaRPr lang="zh-CN" altLang="en-US" sz="1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24 414.06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0.040</a:t>
                      </a:r>
                      <a:r>
                        <a:rPr lang="en-US" altLang="zh-CN" sz="1700" baseline="0" dirty="0" smtClean="0"/>
                        <a:t> 96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>
                          <a:solidFill>
                            <a:schemeClr val="bg1"/>
                          </a:solidFill>
                        </a:rPr>
                        <a:t>24</a:t>
                      </a:r>
                      <a:endParaRPr lang="zh-CN" altLang="en-US" sz="17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2.98</a:t>
                      </a:r>
                      <a:endParaRPr lang="zh-CN" altLang="en-US" sz="1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smtClean="0"/>
                        <a:t>335.544 32</a:t>
                      </a:r>
                      <a:endParaRPr lang="zh-CN" altLang="en-US" sz="17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99" y="1384300"/>
            <a:ext cx="3327401" cy="41783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44745" y="4833640"/>
            <a:ext cx="2101000" cy="597676"/>
          </a:xfrm>
          <a:prstGeom prst="ellipse">
            <a:avLst/>
          </a:prstGeom>
          <a:noFill/>
          <a:ln w="38100"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83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1" y="149604"/>
            <a:ext cx="4917989" cy="138395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/>
              <a:t>扩展模块 </a:t>
            </a:r>
            <a:r>
              <a:rPr lang="en-US" altLang="zh-CN" b="1" dirty="0" err="1" smtClean="0">
                <a:hlinkClick r:id="rId3"/>
              </a:rPr>
              <a:t>PmodKYPD</a:t>
            </a:r>
            <a:r>
              <a:rPr lang="en-US" altLang="zh-CN" b="1" dirty="0" smtClean="0"/>
              <a:t> </a:t>
            </a:r>
            <a:br>
              <a:rPr lang="en-US" altLang="zh-CN" b="1" dirty="0" smtClean="0"/>
            </a:br>
            <a:r>
              <a:rPr lang="en-US" altLang="zh-CN" i="1" dirty="0" smtClean="0"/>
              <a:t>a </a:t>
            </a:r>
            <a:r>
              <a:rPr lang="en-US" altLang="zh-CN" i="1" dirty="0"/>
              <a:t>16 button keypad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29" y="0"/>
            <a:ext cx="3847446" cy="338575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34778" y="1818767"/>
            <a:ext cx="20856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Decoder Behavior</a:t>
            </a:r>
            <a:endParaRPr lang="zh-CN" altLang="en-US" sz="2000" b="1" dirty="0"/>
          </a:p>
        </p:txBody>
      </p:sp>
      <p:sp>
        <p:nvSpPr>
          <p:cNvPr id="10" name="矩形 9"/>
          <p:cNvSpPr/>
          <p:nvPr/>
        </p:nvSpPr>
        <p:spPr>
          <a:xfrm>
            <a:off x="234778" y="2280432"/>
            <a:ext cx="8736227" cy="1703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Decoder determines which key, if any, was pressed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on </a:t>
            </a:r>
            <a:r>
              <a:rPr lang="en-US" altLang="zh-CN" sz="1600" dirty="0"/>
              <a:t>the </a:t>
            </a:r>
            <a:r>
              <a:rPr lang="en-US" altLang="zh-CN" sz="1600" dirty="0" err="1"/>
              <a:t>PmodKYPD</a:t>
            </a:r>
            <a:r>
              <a:rPr lang="en-US" altLang="zh-CN" sz="1600" dirty="0"/>
              <a:t> by cycling through each column pin with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a </a:t>
            </a:r>
            <a:r>
              <a:rPr lang="en-US" altLang="zh-CN" sz="1600" dirty="0"/>
              <a:t>logic low. After the Decoder sets a </a:t>
            </a:r>
            <a:r>
              <a:rPr lang="en-US" altLang="zh-CN" sz="1600" b="1" dirty="0"/>
              <a:t>column pin low</a:t>
            </a:r>
            <a:r>
              <a:rPr lang="en-US" altLang="zh-CN" sz="1600" dirty="0"/>
              <a:t>, it checks 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for </a:t>
            </a:r>
            <a:r>
              <a:rPr lang="en-US" altLang="zh-CN" sz="1600" b="1" dirty="0"/>
              <a:t>a logic low in the row pins</a:t>
            </a:r>
            <a:r>
              <a:rPr lang="en-US" altLang="zh-CN" sz="1600" dirty="0"/>
              <a:t>. A low in a row pin signifies that a button has been pressed. Once the Decoder has both the row and column of the key, it can determine the corresponding </a:t>
            </a:r>
            <a:r>
              <a:rPr lang="en-US" altLang="zh-CN" sz="1600" b="1" dirty="0"/>
              <a:t>value</a:t>
            </a:r>
            <a:r>
              <a:rPr lang="en-US" altLang="zh-CN" sz="1600" dirty="0"/>
              <a:t> to output to the </a:t>
            </a:r>
            <a:r>
              <a:rPr lang="en-US" altLang="zh-CN" sz="1600" b="1" dirty="0" err="1"/>
              <a:t>DisplayController</a:t>
            </a:r>
            <a:r>
              <a:rPr lang="en-US" altLang="zh-CN" sz="1600" dirty="0"/>
              <a:t>. The decoder will change columns every </a:t>
            </a:r>
            <a:r>
              <a:rPr lang="en-US" altLang="zh-CN" sz="1600" b="1" dirty="0"/>
              <a:t>1ms</a:t>
            </a:r>
            <a:r>
              <a:rPr lang="en-US" altLang="zh-CN" sz="1600" dirty="0"/>
              <a:t> in its cycle.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355068" y="1720981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err="1" smtClean="0"/>
              <a:t>PmodKYPD</a:t>
            </a:r>
            <a:endParaRPr lang="zh-CN" altLang="en-US" sz="1800" dirty="0"/>
          </a:p>
        </p:txBody>
      </p:sp>
      <p:sp>
        <p:nvSpPr>
          <p:cNvPr id="12" name="矩形 11"/>
          <p:cNvSpPr/>
          <p:nvPr/>
        </p:nvSpPr>
        <p:spPr>
          <a:xfrm>
            <a:off x="234778" y="4490301"/>
            <a:ext cx="3687228" cy="2259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/>
              <a:t>The </a:t>
            </a:r>
            <a:r>
              <a:rPr lang="en-US" altLang="zh-CN" sz="1600" dirty="0" err="1"/>
              <a:t>DisplayController</a:t>
            </a:r>
            <a:r>
              <a:rPr lang="en-US" altLang="zh-CN" sz="1600" dirty="0"/>
              <a:t> is used to display the output of the Decoder onto the seven segment display on a </a:t>
            </a:r>
            <a:r>
              <a:rPr lang="en-US" altLang="zh-CN" sz="1600" dirty="0" smtClean="0"/>
              <a:t>Nexys4 </a:t>
            </a:r>
            <a:r>
              <a:rPr lang="en-US" altLang="zh-CN" sz="1600" dirty="0"/>
              <a:t>board. In this project only the rightmost digit on the seven segment display is used. Before any key was pressed, the seven segment display shows a ‘0’ on the rightmost digit. The keypad is represented in hex values.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4135" t="16339" r="1729" b="5716"/>
          <a:stretch/>
        </p:blipFill>
        <p:spPr>
          <a:xfrm>
            <a:off x="3922006" y="4229993"/>
            <a:ext cx="5094062" cy="23906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34777" y="3987467"/>
            <a:ext cx="30322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/>
              <a:t>DisplayController</a:t>
            </a:r>
            <a:r>
              <a:rPr lang="en-US" altLang="zh-CN" sz="2000" b="1" dirty="0"/>
              <a:t> Behavior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018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292" y="105536"/>
            <a:ext cx="3783865" cy="924993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b="1" i="1" dirty="0" smtClean="0">
                <a:hlinkClick r:id="rId3"/>
              </a:rPr>
              <a:t>USB </a:t>
            </a:r>
            <a:r>
              <a:rPr lang="en-US" altLang="zh-CN" b="1" i="1" dirty="0">
                <a:hlinkClick r:id="rId3"/>
              </a:rPr>
              <a:t>Keyboard</a:t>
            </a:r>
            <a:endParaRPr lang="en-US" altLang="zh-CN" b="1" i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55" y="105536"/>
            <a:ext cx="4762500" cy="35337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646" y="997478"/>
            <a:ext cx="8559814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1) Initial </a:t>
            </a:r>
            <a:r>
              <a:rPr lang="en-US" altLang="zh-CN" sz="2000" b="1" dirty="0" smtClean="0"/>
              <a:t>state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Initially, the 7 segment display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will </a:t>
            </a:r>
            <a:r>
              <a:rPr lang="en-US" altLang="zh-CN" dirty="0"/>
              <a:t>show all </a:t>
            </a:r>
            <a:r>
              <a:rPr lang="en-US" altLang="zh-CN" dirty="0" smtClean="0"/>
              <a:t>0‘s.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2) Key Press</a:t>
            </a:r>
          </a:p>
          <a:p>
            <a:pPr>
              <a:lnSpc>
                <a:spcPct val="130000"/>
              </a:lnSpc>
            </a:pPr>
            <a:r>
              <a:rPr lang="en-US" altLang="zh-CN" dirty="0"/>
              <a:t>When a button is pressed, </a:t>
            </a:r>
            <a:r>
              <a:rPr lang="en-US" altLang="zh-CN" dirty="0" smtClean="0"/>
              <a:t>the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/>
              <a:t>value of the scan code will shift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onto </a:t>
            </a:r>
            <a:r>
              <a:rPr lang="en-US" altLang="zh-CN" dirty="0"/>
              <a:t>the 7 segment display. In the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picture</a:t>
            </a:r>
            <a:r>
              <a:rPr lang="en-US" altLang="zh-CN" dirty="0"/>
              <a:t>, '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' is pressed, so a scan code of “</a:t>
            </a:r>
            <a:r>
              <a:rPr lang="en-US" altLang="zh-CN" b="1" dirty="0">
                <a:solidFill>
                  <a:srgbClr val="FF0000"/>
                </a:solidFill>
              </a:rPr>
              <a:t>1C</a:t>
            </a:r>
            <a:r>
              <a:rPr lang="en-US" altLang="zh-CN" dirty="0"/>
              <a:t>” is displayed.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3) Key </a:t>
            </a:r>
            <a:r>
              <a:rPr lang="en-US" altLang="zh-CN" sz="2000" b="1" dirty="0" smtClean="0"/>
              <a:t>Release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the 'a' key is released, a scan code of “F01C” is shifted onto the 7 segment display. The initial scan code of “1C” is shifted to the left display</a:t>
            </a:r>
            <a:r>
              <a:rPr lang="en-US" altLang="zh-CN" dirty="0" smtClean="0"/>
              <a:t>.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4) Multi key </a:t>
            </a:r>
            <a:r>
              <a:rPr lang="en-US" altLang="zh-CN" sz="2000" b="1" dirty="0" smtClean="0"/>
              <a:t>press</a:t>
            </a:r>
            <a:endParaRPr lang="en-US" altLang="zh-CN" sz="2000" b="1" dirty="0"/>
          </a:p>
          <a:p>
            <a:pPr>
              <a:lnSpc>
                <a:spcPct val="130000"/>
              </a:lnSpc>
            </a:pPr>
            <a:r>
              <a:rPr lang="en-US" altLang="zh-CN" dirty="0"/>
              <a:t>When multiple keys are pressed their scan codes are shifted in order. In this case, Q (“15”) was pressed, followed by W (“1D”).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06" y="3968751"/>
            <a:ext cx="5715000" cy="27527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532" y="6262847"/>
            <a:ext cx="1458689" cy="458629"/>
          </a:xfrm>
          <a:prstGeom prst="flowChartDocumen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1800" dirty="0" smtClean="0"/>
              <a:t>keyboard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3360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56898"/>
          </a:xfrm>
          <a:prstGeom prst="horizontalScroll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zh-CN" altLang="en-US" sz="3600" b="1" spc="600" dirty="0" smtClean="0"/>
              <a:t>参考资料</a:t>
            </a:r>
            <a:endParaRPr lang="zh-CN" altLang="en-US" sz="3600" b="1" spc="600" dirty="0"/>
          </a:p>
        </p:txBody>
      </p:sp>
      <p:sp>
        <p:nvSpPr>
          <p:cNvPr id="4" name="矩形 3"/>
          <p:cNvSpPr/>
          <p:nvPr/>
        </p:nvSpPr>
        <p:spPr>
          <a:xfrm>
            <a:off x="2728820" y="1358094"/>
            <a:ext cx="4932632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Nexys4-DDR_Reference </a:t>
            </a:r>
            <a:r>
              <a:rPr lang="en-US" altLang="zh-CN" sz="2400" dirty="0" smtClean="0"/>
              <a:t>Manual.pdf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Nexys</a:t>
            </a:r>
            <a:r>
              <a:rPr lang="zh-CN" altLang="en-US" sz="2400" dirty="0"/>
              <a:t>4-DDR_sch.PDF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Flow.pdf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lab1 </a:t>
            </a:r>
            <a:r>
              <a:rPr lang="en-US" altLang="zh-CN" sz="2400" dirty="0" err="1"/>
              <a:t>Vivado</a:t>
            </a:r>
            <a:r>
              <a:rPr lang="en-US" altLang="zh-CN" sz="2400" dirty="0"/>
              <a:t> Design </a:t>
            </a:r>
            <a:r>
              <a:rPr lang="en-US" altLang="zh-CN" sz="2400" dirty="0" smtClean="0"/>
              <a:t>Flow.zip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Nexys4DDR_Master.xdc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8" y="3033590"/>
            <a:ext cx="461665" cy="461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9" y="2348086"/>
            <a:ext cx="461665" cy="461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30" y="1658334"/>
            <a:ext cx="461665" cy="4616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035787" y="5975849"/>
            <a:ext cx="33228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4"/>
              </a:rPr>
              <a:t>https://china.xilinx.com</a:t>
            </a:r>
            <a:r>
              <a:rPr lang="en-US" altLang="zh-CN" sz="2400" dirty="0" smtClean="0">
                <a:hlinkClick r:id="rId4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035787" y="5296359"/>
            <a:ext cx="3298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hlinkClick r:id="rId5"/>
              </a:rPr>
              <a:t>https://www.xilinx.com</a:t>
            </a:r>
            <a:r>
              <a:rPr lang="en-US" altLang="zh-CN" sz="2400" dirty="0" smtClean="0">
                <a:hlinkClick r:id="rId5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14724" y="4594044"/>
            <a:ext cx="16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引脚约束文件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9978" y="3808414"/>
            <a:ext cx="506090" cy="4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205095"/>
            <a:ext cx="7662861" cy="631916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通用</a:t>
            </a:r>
            <a:r>
              <a:rPr lang="en-US" altLang="zh-CN" dirty="0" smtClean="0"/>
              <a:t>FPGA</a:t>
            </a:r>
            <a:r>
              <a:rPr lang="zh-CN" altLang="en-US" dirty="0" smtClean="0"/>
              <a:t>结构图</a:t>
            </a:r>
            <a:endParaRPr lang="zh-CN" altLang="en-US" b="1" dirty="0"/>
          </a:p>
        </p:txBody>
      </p:sp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18" y="1452708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4458" y="1452708"/>
            <a:ext cx="4975412" cy="2164977"/>
            <a:chOff x="4074458" y="1560284"/>
            <a:chExt cx="4975412" cy="21649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0905" y="1560284"/>
              <a:ext cx="3818965" cy="2164977"/>
            </a:xfrm>
            <a:prstGeom prst="rect">
              <a:avLst/>
            </a:prstGeom>
          </p:spPr>
        </p:pic>
        <p:sp>
          <p:nvSpPr>
            <p:cNvPr id="4" name="流程图: 手动操作 3"/>
            <p:cNvSpPr/>
            <p:nvPr/>
          </p:nvSpPr>
          <p:spPr>
            <a:xfrm rot="5400000">
              <a:off x="3771886" y="2037241"/>
              <a:ext cx="1775004" cy="1169860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5000"/>
                <a:gd name="connsiteY0" fmla="*/ 0 h 10116"/>
                <a:gd name="connsiteX1" fmla="*/ 15000 w 15000"/>
                <a:gd name="connsiteY1" fmla="*/ 116 h 10116"/>
                <a:gd name="connsiteX2" fmla="*/ 13000 w 15000"/>
                <a:gd name="connsiteY2" fmla="*/ 10116 h 10116"/>
                <a:gd name="connsiteX3" fmla="*/ 7000 w 15000"/>
                <a:gd name="connsiteY3" fmla="*/ 10116 h 10116"/>
                <a:gd name="connsiteX4" fmla="*/ 0 w 15000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0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  <a:gd name="connsiteX0" fmla="*/ 0 w 18857"/>
                <a:gd name="connsiteY0" fmla="*/ 0 h 10116"/>
                <a:gd name="connsiteX1" fmla="*/ 18857 w 18857"/>
                <a:gd name="connsiteY1" fmla="*/ 116 h 10116"/>
                <a:gd name="connsiteX2" fmla="*/ 13000 w 18857"/>
                <a:gd name="connsiteY2" fmla="*/ 10116 h 10116"/>
                <a:gd name="connsiteX3" fmla="*/ 7000 w 18857"/>
                <a:gd name="connsiteY3" fmla="*/ 10116 h 10116"/>
                <a:gd name="connsiteX4" fmla="*/ 0 w 18857"/>
                <a:gd name="connsiteY4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57" h="10116">
                  <a:moveTo>
                    <a:pt x="0" y="0"/>
                  </a:moveTo>
                  <a:lnTo>
                    <a:pt x="18857" y="116"/>
                  </a:lnTo>
                  <a:lnTo>
                    <a:pt x="13000" y="10116"/>
                  </a:lnTo>
                  <a:lnTo>
                    <a:pt x="7000" y="10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C7E7">
                <a:alpha val="50196"/>
              </a:srgbClr>
            </a:solidFill>
            <a:ln>
              <a:solidFill>
                <a:srgbClr val="41719C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68788" y="3065929"/>
            <a:ext cx="1250576" cy="3684495"/>
            <a:chOff x="5768788" y="3173505"/>
            <a:chExt cx="1250576" cy="36844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768788" y="3939988"/>
              <a:ext cx="1250576" cy="2918012"/>
            </a:xfrm>
            <a:prstGeom prst="rect">
              <a:avLst/>
            </a:prstGeom>
          </p:spPr>
        </p:pic>
        <p:sp>
          <p:nvSpPr>
            <p:cNvPr id="7" name="流程图: 手动操作 6"/>
            <p:cNvSpPr/>
            <p:nvPr/>
          </p:nvSpPr>
          <p:spPr>
            <a:xfrm flipV="1">
              <a:off x="5768788" y="3173505"/>
              <a:ext cx="1223682" cy="834737"/>
            </a:xfrm>
            <a:prstGeom prst="flowChartManualOperation">
              <a:avLst/>
            </a:prstGeom>
            <a:solidFill>
              <a:srgbClr val="5B9BD5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12031" y="6202321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LE</a:t>
            </a:r>
            <a:r>
              <a:rPr lang="zh-CN" altLang="en-US" sz="2000" b="1" dirty="0" smtClean="0"/>
              <a:t>：逻辑单元</a:t>
            </a:r>
            <a:endParaRPr lang="zh-CN" altLang="en-US" sz="2000" b="1" dirty="0"/>
          </a:p>
        </p:txBody>
      </p:sp>
      <p:sp>
        <p:nvSpPr>
          <p:cNvPr id="14" name="文本框 13"/>
          <p:cNvSpPr txBox="1"/>
          <p:nvPr/>
        </p:nvSpPr>
        <p:spPr>
          <a:xfrm>
            <a:off x="6082862" y="1052598"/>
            <a:ext cx="2323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LUT</a:t>
            </a:r>
            <a:r>
              <a:rPr lang="zh-CN" altLang="en-US" sz="2000" b="1" dirty="0" smtClean="0"/>
              <a:t>：</a:t>
            </a:r>
            <a:r>
              <a:rPr lang="en-US" altLang="zh-CN" sz="2000" dirty="0" smtClean="0"/>
              <a:t>Look-up Table</a:t>
            </a:r>
            <a:endParaRPr lang="zh-CN" altLang="en-US" sz="2000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009" y="190172"/>
            <a:ext cx="7662861" cy="804238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 smtClean="0"/>
              <a:t>Altera's Cyclone IV LE</a:t>
            </a:r>
            <a:endParaRPr lang="zh-CN" altLang="en-US" b="1" dirty="0"/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7811" y="1030034"/>
            <a:ext cx="7705166" cy="5801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矩形 14"/>
          <p:cNvSpPr/>
          <p:nvPr/>
        </p:nvSpPr>
        <p:spPr>
          <a:xfrm>
            <a:off x="201705" y="5428511"/>
            <a:ext cx="371138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LUTs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实现组合逻辑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Flip-flops: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实现时序逻辑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l"/>
            </a:pP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Multiplexers:</a:t>
            </a:r>
            <a:r>
              <a:rPr lang="en-US" altLang="zh-CN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连接上述二者</a:t>
            </a:r>
            <a:endParaRPr lang="en-US" altLang="zh-CN" sz="2000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3117" y="208132"/>
            <a:ext cx="5405797" cy="836353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sp>
        <p:nvSpPr>
          <p:cNvPr id="16" name="矩形 15"/>
          <p:cNvSpPr/>
          <p:nvPr/>
        </p:nvSpPr>
        <p:spPr>
          <a:xfrm>
            <a:off x="263508" y="1634336"/>
            <a:ext cx="860507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/>
              <a:t>Artix-7</a:t>
            </a:r>
            <a:r>
              <a:rPr lang="zh-CN" altLang="en-US" sz="2400" dirty="0" smtClean="0"/>
              <a:t>是 </a:t>
            </a:r>
            <a:r>
              <a:rPr lang="en-US" altLang="zh-CN" sz="2400" b="1" dirty="0" smtClean="0">
                <a:solidFill>
                  <a:srgbClr val="0070C0"/>
                </a:solidFill>
              </a:rPr>
              <a:t>7</a:t>
            </a:r>
            <a:r>
              <a:rPr lang="zh-CN" altLang="en-US" sz="2400" b="1" dirty="0" smtClean="0">
                <a:solidFill>
                  <a:srgbClr val="0070C0"/>
                </a:solidFill>
              </a:rPr>
              <a:t>系列 </a:t>
            </a:r>
            <a:r>
              <a:rPr lang="zh-CN" altLang="en-US" sz="2400" dirty="0" smtClean="0"/>
              <a:t>中</a:t>
            </a:r>
            <a:r>
              <a:rPr lang="zh-CN" altLang="en-US" sz="2400" dirty="0"/>
              <a:t>低成本系列芯片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面向</a:t>
            </a:r>
            <a:r>
              <a:rPr lang="zh-CN" altLang="en-US" sz="2400" dirty="0"/>
              <a:t>成本敏感型应用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，具有</a:t>
            </a:r>
            <a:r>
              <a:rPr lang="zh-CN" altLang="en-US" sz="2400" dirty="0"/>
              <a:t>目前最低的成本和功耗优势，特别适用于消费类电子以及手持和便携设备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263508" y="3238440"/>
            <a:ext cx="8605070" cy="349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XC7A100T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Artix-7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系列中资源比较丰富的一款</a:t>
            </a:r>
            <a:r>
              <a:rPr lang="zh-CN" altLang="en-US" sz="2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芯片</a:t>
            </a:r>
            <a:endParaRPr lang="en-US" altLang="zh-CN" sz="2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15,850 </a:t>
            </a:r>
            <a:r>
              <a:rPr lang="en-US" altLang="zh-CN" sz="2400" dirty="0"/>
              <a:t>logic slices, each with four </a:t>
            </a:r>
            <a:r>
              <a:rPr lang="en-US" altLang="zh-CN" sz="2400" b="1" dirty="0"/>
              <a:t>6-input LUTs </a:t>
            </a:r>
            <a:r>
              <a:rPr lang="en-US" altLang="zh-CN" sz="2400" dirty="0"/>
              <a:t>and </a:t>
            </a:r>
            <a:r>
              <a:rPr lang="en-US" altLang="zh-CN" sz="2400" b="1" dirty="0"/>
              <a:t>8 flip-flops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4,860 </a:t>
            </a:r>
            <a:r>
              <a:rPr lang="en-US" altLang="zh-CN" sz="2400" dirty="0" smtClean="0"/>
              <a:t>Kbits</a:t>
            </a:r>
            <a:r>
              <a:rPr lang="zh-CN" altLang="en-US" sz="2400" dirty="0"/>
              <a:t>快速</a:t>
            </a:r>
            <a:r>
              <a:rPr lang="zh-CN" altLang="en-US" sz="2400" dirty="0" smtClean="0"/>
              <a:t>随机存储器</a:t>
            </a:r>
            <a:r>
              <a:rPr lang="en-US" altLang="zh-CN" sz="2400" dirty="0" smtClean="0"/>
              <a:t>RAM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Six clock management tiles, each with phase-locked loop (PLL)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内部时钟速度超过</a:t>
            </a:r>
            <a:r>
              <a:rPr lang="en-US" altLang="zh-CN" sz="2400" dirty="0" smtClean="0"/>
              <a:t>450 MHz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240 DSP(</a:t>
            </a:r>
            <a:r>
              <a:rPr lang="zh-CN" altLang="en-US" sz="2400" dirty="0" smtClean="0"/>
              <a:t>数字信号处理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slices(</a:t>
            </a:r>
            <a:r>
              <a:rPr lang="zh-CN" altLang="en-US" sz="2400" dirty="0" smtClean="0"/>
              <a:t>切片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片</a:t>
            </a:r>
            <a:r>
              <a:rPr lang="zh-CN" altLang="en-US" sz="2400" dirty="0"/>
              <a:t>上模数转换器（</a:t>
            </a:r>
            <a:r>
              <a:rPr lang="en-US" altLang="zh-CN" sz="2400" dirty="0"/>
              <a:t>XADC</a:t>
            </a:r>
            <a:r>
              <a:rPr lang="zh-CN" altLang="en-US" sz="2400" dirty="0"/>
              <a:t>）</a:t>
            </a:r>
            <a:endParaRPr lang="en-US" altLang="zh-CN" sz="2400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14" y="108066"/>
            <a:ext cx="251460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4472" y="1241102"/>
            <a:ext cx="44776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>
                <a:solidFill>
                  <a:srgbClr val="0070C0"/>
                </a:solidFill>
              </a:rPr>
              <a:t>(Spartan-7, Artix-7, Kintex-7, Virtex-7)</a:t>
            </a:r>
            <a:endParaRPr lang="zh-CN" altLang="en-US" sz="2200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2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.alicdn.com/imgextra/i2/1597616226/T2.BBrXDlXXXXXXXXX_!!15976162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7" y="1169725"/>
            <a:ext cx="7553123" cy="55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759" y="161344"/>
            <a:ext cx="5491535" cy="836183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XC7A100T</a:t>
            </a:r>
            <a:endParaRPr lang="zh-CN" altLang="en-US" b="1" dirty="0"/>
          </a:p>
        </p:txBody>
      </p:sp>
      <p:pic>
        <p:nvPicPr>
          <p:cNvPr id="13314" name="Picture 2" descr="https://timgsa.baidu.com/timg?image&amp;quality=80&amp;size=b9999_10000&amp;sec=1486043347393&amp;di=562c560a12c2994a3b572d0ae6ad9d4d&amp;imgtype=0&amp;src=http%3A%2F%2Fh.hiphotos.baidu.com%2Fbaike%2Fw%253D268%253Bg%253D0%2Fsign%3D69f1bcd8087b02080cc938e75ae295ee%2F9d82d158ccbf6c8187fdb895be3eb13532fa4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789" y="108066"/>
            <a:ext cx="2052409" cy="163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3942608" y="2576945"/>
            <a:ext cx="4191989" cy="14131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90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2" t="21118" r="27204" b="13815"/>
          <a:stretch/>
        </p:blipFill>
        <p:spPr>
          <a:xfrm>
            <a:off x="1317457" y="1560211"/>
            <a:ext cx="6412832" cy="52811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3903" y="136637"/>
            <a:ext cx="1481621" cy="836353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zh-CN" altLang="en-US" b="1" dirty="0" smtClean="0">
                <a:hlinkClick r:id="rId4"/>
              </a:rPr>
              <a:t>简介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592252" y="1339730"/>
            <a:ext cx="63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VGA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3385826" y="1227804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USB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508113" y="972367"/>
            <a:ext cx="114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FPGA</a:t>
            </a:r>
            <a:r>
              <a:rPr lang="zh-CN" altLang="en-US" dirty="0" smtClean="0"/>
              <a:t>编程结束</a:t>
            </a:r>
            <a:r>
              <a:rPr lang="en-US" altLang="zh-CN" dirty="0" smtClean="0"/>
              <a:t>LED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993685" y="1280144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网口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703087" y="158792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音频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6841347" y="250732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编程模式跳线</a:t>
            </a:r>
          </a:p>
        </p:txBody>
      </p:sp>
      <p:sp>
        <p:nvSpPr>
          <p:cNvPr id="9" name="矩形 8"/>
          <p:cNvSpPr/>
          <p:nvPr/>
        </p:nvSpPr>
        <p:spPr>
          <a:xfrm>
            <a:off x="7586372" y="3167666"/>
            <a:ext cx="165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模拟信号</a:t>
            </a:r>
            <a:r>
              <a:rPr lang="zh-CN" altLang="en-US" dirty="0" smtClean="0"/>
              <a:t>Pmod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634504" y="3488041"/>
            <a:ext cx="1389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CPU </a:t>
            </a:r>
            <a:r>
              <a:rPr lang="en-US" altLang="zh-CN" dirty="0" smtClean="0"/>
              <a:t>reset </a:t>
            </a:r>
            <a:r>
              <a:rPr lang="zh-CN" altLang="en-US" dirty="0" smtClean="0"/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595729" y="3832480"/>
            <a:ext cx="1623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FPGA</a:t>
            </a:r>
            <a:r>
              <a:rPr lang="zh-CN" altLang="en-US" dirty="0" smtClean="0"/>
              <a:t>配置</a:t>
            </a:r>
            <a:r>
              <a:rPr lang="en-US" altLang="zh-CN" dirty="0" smtClean="0"/>
              <a:t>reset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626177" y="418875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温度传感器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683743" y="482793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5</a:t>
            </a:r>
            <a:r>
              <a:rPr lang="zh-CN" altLang="en-US" b="1" dirty="0" smtClean="0">
                <a:solidFill>
                  <a:srgbClr val="FF0000"/>
                </a:solidFill>
              </a:rPr>
              <a:t>个按键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13823" y="5834650"/>
            <a:ext cx="1553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外接</a:t>
            </a:r>
            <a:r>
              <a:rPr lang="en-US" altLang="zh-CN" dirty="0" smtClean="0"/>
              <a:t>JTAG</a:t>
            </a:r>
            <a:r>
              <a:rPr lang="zh-CN" altLang="en-US" dirty="0" smtClean="0"/>
              <a:t>端口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971167" y="6228046"/>
            <a:ext cx="247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Eight digit 7-seg display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53528" y="6216014"/>
            <a:ext cx="151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Slide switches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30423" y="581477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LEDs (16)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2741" y="527924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电源测试点</a:t>
            </a:r>
          </a:p>
        </p:txBody>
      </p:sp>
      <p:sp>
        <p:nvSpPr>
          <p:cNvPr id="23" name="矩形 22"/>
          <p:cNvSpPr/>
          <p:nvPr/>
        </p:nvSpPr>
        <p:spPr>
          <a:xfrm>
            <a:off x="33346" y="4723836"/>
            <a:ext cx="13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Microphone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2741" y="4229700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Pmod</a:t>
            </a:r>
            <a:r>
              <a:rPr lang="en-US" altLang="zh-CN" b="1" dirty="0"/>
              <a:t> </a:t>
            </a:r>
            <a:r>
              <a:rPr lang="zh-CN" altLang="en-US" b="1" dirty="0" smtClean="0"/>
              <a:t>接口</a:t>
            </a:r>
            <a:endParaRPr lang="zh-CN" altLang="en-US" b="1" dirty="0"/>
          </a:p>
        </p:txBody>
      </p:sp>
      <p:sp>
        <p:nvSpPr>
          <p:cNvPr id="25" name="矩形 24"/>
          <p:cNvSpPr/>
          <p:nvPr/>
        </p:nvSpPr>
        <p:spPr>
          <a:xfrm>
            <a:off x="-53961" y="3553725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外部配置跳线（</a:t>
            </a:r>
            <a:r>
              <a:rPr lang="en-US" altLang="zh-CN" dirty="0"/>
              <a:t>SD / USB</a:t>
            </a:r>
            <a:r>
              <a:rPr lang="zh-CN" altLang="en-US" dirty="0"/>
              <a:t>）</a:t>
            </a:r>
          </a:p>
        </p:txBody>
      </p:sp>
      <p:sp>
        <p:nvSpPr>
          <p:cNvPr id="26" name="矩形 25"/>
          <p:cNvSpPr/>
          <p:nvPr/>
        </p:nvSpPr>
        <p:spPr>
          <a:xfrm>
            <a:off x="11222" y="2950502"/>
            <a:ext cx="1328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共享</a:t>
            </a:r>
            <a:r>
              <a:rPr lang="en-US" altLang="zh-CN" dirty="0"/>
              <a:t>UART / JTAG </a:t>
            </a:r>
            <a:r>
              <a:rPr lang="en-US" altLang="zh-CN" dirty="0" smtClean="0"/>
              <a:t>USB</a:t>
            </a:r>
            <a:r>
              <a:rPr lang="zh-CN" altLang="en-US" dirty="0"/>
              <a:t>口</a:t>
            </a:r>
          </a:p>
        </p:txBody>
      </p:sp>
      <p:sp>
        <p:nvSpPr>
          <p:cNvPr id="27" name="矩形 26"/>
          <p:cNvSpPr/>
          <p:nvPr/>
        </p:nvSpPr>
        <p:spPr>
          <a:xfrm>
            <a:off x="201168" y="2322339"/>
            <a:ext cx="16122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电源选择跳线和电池头</a:t>
            </a:r>
          </a:p>
        </p:txBody>
      </p:sp>
      <p:sp>
        <p:nvSpPr>
          <p:cNvPr id="28" name="矩形 27"/>
          <p:cNvSpPr/>
          <p:nvPr/>
        </p:nvSpPr>
        <p:spPr>
          <a:xfrm>
            <a:off x="1202997" y="1618698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电源插座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711949" y="927043"/>
            <a:ext cx="494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开关</a:t>
            </a:r>
            <a:endParaRPr lang="zh-CN" altLang="en-US" sz="2000" b="1" dirty="0"/>
          </a:p>
        </p:txBody>
      </p:sp>
      <p:sp>
        <p:nvSpPr>
          <p:cNvPr id="30" name="矩形 29"/>
          <p:cNvSpPr/>
          <p:nvPr/>
        </p:nvSpPr>
        <p:spPr>
          <a:xfrm>
            <a:off x="3237680" y="548602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PIC24编程端口（工厂使用）</a:t>
            </a:r>
          </a:p>
        </p:txBody>
      </p:sp>
      <p:cxnSp>
        <p:nvCxnSpPr>
          <p:cNvPr id="32" name="直接箭头连接符 31"/>
          <p:cNvCxnSpPr>
            <a:stCxn id="30" idx="1"/>
          </p:cNvCxnSpPr>
          <p:nvPr/>
        </p:nvCxnSpPr>
        <p:spPr>
          <a:xfrm flipH="1">
            <a:off x="3206335" y="733268"/>
            <a:ext cx="31345" cy="88082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1845560" y="72638"/>
            <a:ext cx="7178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通过</a:t>
            </a:r>
            <a:r>
              <a:rPr lang="en-US" altLang="zh-CN" sz="2400" dirty="0">
                <a:solidFill>
                  <a:srgbClr val="00B050"/>
                </a:solidFill>
              </a:rPr>
              <a:t>USB</a:t>
            </a:r>
            <a:r>
              <a:rPr lang="zh-CN" altLang="en-US" sz="2400" dirty="0">
                <a:solidFill>
                  <a:srgbClr val="00B050"/>
                </a:solidFill>
              </a:rPr>
              <a:t>供电、编程以及串口监视，</a:t>
            </a:r>
            <a:r>
              <a:rPr lang="zh-CN" altLang="en-US" sz="2400" dirty="0" smtClean="0">
                <a:solidFill>
                  <a:srgbClr val="00B050"/>
                </a:solidFill>
              </a:rPr>
              <a:t>只需</a:t>
            </a:r>
            <a:r>
              <a:rPr lang="en-US" altLang="zh-CN" sz="2400" dirty="0" smtClean="0">
                <a:solidFill>
                  <a:srgbClr val="00B050"/>
                </a:solidFill>
              </a:rPr>
              <a:t>1</a:t>
            </a:r>
            <a:r>
              <a:rPr lang="zh-CN" altLang="en-US" sz="2400" dirty="0" smtClean="0">
                <a:solidFill>
                  <a:srgbClr val="00B050"/>
                </a:solidFill>
              </a:rPr>
              <a:t>根</a:t>
            </a:r>
            <a:r>
              <a:rPr lang="en-US" altLang="zh-CN" sz="2400" dirty="0" smtClean="0">
                <a:solidFill>
                  <a:srgbClr val="00B050"/>
                </a:solidFill>
              </a:rPr>
              <a:t>USB</a:t>
            </a:r>
            <a:r>
              <a:rPr lang="zh-CN" altLang="en-US" sz="2400" dirty="0" smtClean="0">
                <a:solidFill>
                  <a:srgbClr val="00B050"/>
                </a:solidFill>
              </a:rPr>
              <a:t>线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56110" y="5322205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三色</a:t>
            </a:r>
            <a:r>
              <a:rPr lang="en-US" altLang="zh-CN" b="1" dirty="0" smtClean="0">
                <a:solidFill>
                  <a:srgbClr val="FF0000"/>
                </a:solidFill>
              </a:rPr>
              <a:t>LEDs(2)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5237018" y="4373422"/>
            <a:ext cx="2312217" cy="109048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7474775" y="5381580"/>
            <a:ext cx="180000" cy="1800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55806"/>
            <a:ext cx="7886700" cy="1177235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600" b="1" dirty="0" err="1" smtClean="0">
                <a:hlinkClick r:id="rId2"/>
              </a:rPr>
              <a:t>Pmod</a:t>
            </a:r>
            <a:r>
              <a:rPr lang="zh-CN" altLang="en-US" sz="3600" b="1" dirty="0" smtClean="0">
                <a:hlinkClick r:id="rId2"/>
              </a:rPr>
              <a:t>接口</a:t>
            </a:r>
            <a:r>
              <a:rPr lang="en-US" altLang="zh-CN" sz="3600" dirty="0" smtClean="0"/>
              <a:t/>
            </a:r>
            <a:br>
              <a:rPr lang="en-US" altLang="zh-CN" sz="3600" dirty="0" smtClean="0"/>
            </a:br>
            <a:r>
              <a:rPr lang="zh-CN" altLang="en-US" sz="2800" dirty="0" smtClean="0"/>
              <a:t>由</a:t>
            </a:r>
            <a:r>
              <a:rPr lang="en-US" altLang="zh-CN" sz="2800" dirty="0" err="1"/>
              <a:t>Digilent</a:t>
            </a:r>
            <a:r>
              <a:rPr lang="zh-CN" altLang="en-US" sz="2800" dirty="0" smtClean="0"/>
              <a:t>开发，用于连接</a:t>
            </a:r>
            <a:r>
              <a:rPr lang="zh-CN" altLang="en-US" sz="2800" dirty="0"/>
              <a:t>各种</a:t>
            </a:r>
            <a:r>
              <a:rPr lang="zh-CN" altLang="en-US" sz="2800" dirty="0" smtClean="0"/>
              <a:t>外设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3301" r="15301" b="3012"/>
          <a:stretch/>
        </p:blipFill>
        <p:spPr>
          <a:xfrm>
            <a:off x="3395745" y="4537494"/>
            <a:ext cx="1677270" cy="2258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29645" y="6171685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</a:t>
            </a:r>
            <a:r>
              <a:rPr lang="en-US" altLang="zh-CN" dirty="0"/>
              <a:t>16</a:t>
            </a:r>
            <a:r>
              <a:rPr lang="zh-CN" altLang="en-US" dirty="0"/>
              <a:t>个按键的键盘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t="15573" r="1928" b="10788"/>
          <a:stretch/>
        </p:blipFill>
        <p:spPr>
          <a:xfrm>
            <a:off x="0" y="1333041"/>
            <a:ext cx="5508434" cy="42084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" t="11590" r="1229" b="14771"/>
          <a:stretch/>
        </p:blipFill>
        <p:spPr>
          <a:xfrm>
            <a:off x="5267605" y="1336585"/>
            <a:ext cx="3876395" cy="292644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08434" y="4111975"/>
            <a:ext cx="3611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96x64,16</a:t>
            </a:r>
            <a:r>
              <a:rPr lang="zh-CN" altLang="en-US" dirty="0"/>
              <a:t>位色彩分辨率</a:t>
            </a:r>
            <a:r>
              <a:rPr lang="en-US" altLang="zh-CN" dirty="0"/>
              <a:t>RGB OLED</a:t>
            </a:r>
            <a:r>
              <a:rPr lang="zh-CN" altLang="en-US" dirty="0"/>
              <a:t>屏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" t="20457" r="1807" b="21326"/>
          <a:stretch/>
        </p:blipFill>
        <p:spPr>
          <a:xfrm>
            <a:off x="5630390" y="4603073"/>
            <a:ext cx="3150824" cy="18768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34660" y="6416020"/>
            <a:ext cx="2854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带有并行接口的字符型</a:t>
            </a:r>
            <a:r>
              <a:rPr lang="en-US" altLang="zh-CN" dirty="0"/>
              <a:t>LCD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91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9541" y="124294"/>
            <a:ext cx="7886700" cy="654355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/>
              <a:t>Nexys4 DDR </a:t>
            </a:r>
            <a:r>
              <a:rPr lang="zh-CN" altLang="en-US" b="1" dirty="0" smtClean="0"/>
              <a:t>特点</a:t>
            </a:r>
            <a:endParaRPr lang="zh-CN" altLang="en-US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71449" y="876207"/>
            <a:ext cx="8922885" cy="5853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10/100 </a:t>
            </a:r>
            <a:r>
              <a:rPr lang="en-US" altLang="zh-CN" sz="2400" dirty="0"/>
              <a:t>Ethernet PHY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128Mib DDR2 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SD</a:t>
            </a:r>
            <a:r>
              <a:rPr lang="zh-CN" altLang="en-US" sz="2400" dirty="0"/>
              <a:t>卡</a:t>
            </a:r>
            <a:r>
              <a:rPr lang="zh-CN" altLang="en-US" sz="2400" dirty="0" smtClean="0"/>
              <a:t>插槽（可用</a:t>
            </a:r>
            <a:r>
              <a:rPr lang="zh-CN" altLang="en-US" sz="2400" dirty="0"/>
              <a:t>来存储</a:t>
            </a:r>
            <a:r>
              <a:rPr lang="en-US" altLang="zh-CN" sz="2400" dirty="0"/>
              <a:t>FPGA</a:t>
            </a:r>
            <a:r>
              <a:rPr lang="zh-CN" altLang="en-US" sz="2400" dirty="0" smtClean="0"/>
              <a:t>程序）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Micro USB</a:t>
            </a:r>
            <a:r>
              <a:rPr lang="zh-CN" altLang="en-US" sz="2400" dirty="0"/>
              <a:t>接口（</a:t>
            </a:r>
            <a:r>
              <a:rPr lang="en-US" altLang="zh-CN" sz="2400" dirty="0"/>
              <a:t>UART</a:t>
            </a:r>
            <a:r>
              <a:rPr lang="zh-CN" altLang="en-US" sz="2400" dirty="0"/>
              <a:t>和编程口共用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</a:t>
            </a:r>
            <a:r>
              <a:rPr lang="en-US" altLang="zh-CN" sz="2400" dirty="0"/>
              <a:t>HID</a:t>
            </a:r>
            <a:r>
              <a:rPr lang="zh-CN" altLang="en-US" sz="2400" dirty="0"/>
              <a:t>主机接口（鼠标、键盘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PWM </a:t>
            </a:r>
            <a:r>
              <a:rPr lang="en-US" altLang="zh-CN" sz="2400" dirty="0"/>
              <a:t>(Pulse Width Modulation)</a:t>
            </a:r>
            <a:r>
              <a:rPr lang="zh-CN" altLang="en-US" sz="2400" dirty="0" smtClean="0"/>
              <a:t>音频输出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PDM</a:t>
            </a:r>
            <a:r>
              <a:rPr lang="zh-CN" altLang="en-US" sz="2400" dirty="0"/>
              <a:t>（脉冲密度调制</a:t>
            </a:r>
            <a:r>
              <a:rPr lang="zh-CN" altLang="en-US" sz="2400" dirty="0" smtClean="0"/>
              <a:t>）数字</a:t>
            </a:r>
            <a:r>
              <a:rPr lang="zh-CN" altLang="en-US" sz="2400" dirty="0"/>
              <a:t>麦克风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4</a:t>
            </a:r>
            <a:r>
              <a:rPr lang="zh-CN" altLang="en-US" sz="2400" dirty="0"/>
              <a:t>个</a:t>
            </a:r>
            <a:r>
              <a:rPr lang="en-US" altLang="zh-CN" sz="2400" dirty="0" err="1"/>
              <a:t>Pmod</a:t>
            </a:r>
            <a:r>
              <a:rPr lang="zh-CN" altLang="en-US" sz="2400" dirty="0" smtClean="0"/>
              <a:t>接口、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Pmod</a:t>
            </a:r>
            <a:r>
              <a:rPr lang="en-US" altLang="zh-CN" sz="2400" dirty="0"/>
              <a:t> for XADC signals </a:t>
            </a:r>
            <a:endParaRPr lang="zh-CN" alt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USB HID Host for mice, keyboards and memory sticks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err="1" smtClean="0"/>
              <a:t>Digilent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USB-JTAG port for </a:t>
            </a:r>
            <a:r>
              <a:rPr lang="en-US" altLang="zh-CN" sz="2400" dirty="0" smtClean="0"/>
              <a:t>FPGA programming &amp; communication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基本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IO</a:t>
            </a:r>
            <a:r>
              <a:rPr lang="zh-CN" altLang="en-US" sz="2400" b="1" dirty="0" smtClean="0"/>
              <a:t>：</a:t>
            </a:r>
            <a:r>
              <a:rPr lang="en-US" altLang="zh-CN" sz="2400" b="1" dirty="0">
                <a:solidFill>
                  <a:srgbClr val="FF0000"/>
                </a:solidFill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</a:rPr>
              <a:t>路拨码开关、</a:t>
            </a:r>
            <a:r>
              <a:rPr lang="en-US" altLang="zh-CN" sz="2400" b="1" dirty="0">
                <a:solidFill>
                  <a:srgbClr val="FF0000"/>
                </a:solidFill>
              </a:rPr>
              <a:t>16</a:t>
            </a:r>
            <a:r>
              <a:rPr lang="zh-CN" altLang="en-US" sz="2400" b="1" dirty="0">
                <a:solidFill>
                  <a:srgbClr val="FF0000"/>
                </a:solidFill>
              </a:rPr>
              <a:t>路</a:t>
            </a:r>
            <a:r>
              <a:rPr lang="en-US" altLang="zh-CN" sz="2400" b="1" dirty="0">
                <a:solidFill>
                  <a:srgbClr val="FF0000"/>
                </a:solidFill>
              </a:rPr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8</a:t>
            </a:r>
            <a:r>
              <a:rPr lang="zh-CN" altLang="en-US" sz="2400" b="1" dirty="0">
                <a:solidFill>
                  <a:srgbClr val="FF0000"/>
                </a:solidFill>
              </a:rPr>
              <a:t>路</a:t>
            </a:r>
            <a:r>
              <a:rPr lang="en-US" altLang="zh-CN" sz="2400" b="1" dirty="0">
                <a:solidFill>
                  <a:srgbClr val="FF0000"/>
                </a:solidFill>
              </a:rPr>
              <a:t>7</a:t>
            </a:r>
            <a:r>
              <a:rPr lang="zh-CN" altLang="en-US" sz="2400" b="1" dirty="0">
                <a:solidFill>
                  <a:srgbClr val="FF0000"/>
                </a:solidFill>
              </a:rPr>
              <a:t>段数码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管</a:t>
            </a:r>
            <a:r>
              <a:rPr lang="en-US" altLang="zh-CN" sz="2400" b="1" dirty="0">
                <a:solidFill>
                  <a:srgbClr val="FF0000"/>
                </a:solidFill>
              </a:rPr>
              <a:t/>
            </a:r>
            <a:br>
              <a:rPr lang="en-US" altLang="zh-CN" sz="2400" b="1" dirty="0">
                <a:solidFill>
                  <a:srgbClr val="FF0000"/>
                </a:solidFill>
              </a:rPr>
            </a:br>
            <a:r>
              <a:rPr lang="en-US" altLang="zh-CN" sz="2400" b="1" dirty="0" smtClean="0">
                <a:solidFill>
                  <a:srgbClr val="FF0000"/>
                </a:solidFill>
              </a:rPr>
              <a:t>                  2</a:t>
            </a:r>
            <a:r>
              <a:rPr lang="zh-CN" altLang="en-US" sz="2400" b="1" dirty="0">
                <a:solidFill>
                  <a:srgbClr val="FF0000"/>
                </a:solidFill>
              </a:rPr>
              <a:t>个</a:t>
            </a:r>
            <a:r>
              <a:rPr lang="en-US" altLang="zh-CN" sz="2400" b="1" dirty="0">
                <a:solidFill>
                  <a:srgbClr val="FF0000"/>
                </a:solidFill>
              </a:rPr>
              <a:t>RGB </a:t>
            </a:r>
            <a:r>
              <a:rPr lang="zh-CN" altLang="en-US" sz="2400" b="1" dirty="0">
                <a:solidFill>
                  <a:srgbClr val="FF0000"/>
                </a:solidFill>
              </a:rPr>
              <a:t>三色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LED</a:t>
            </a:r>
            <a:r>
              <a:rPr lang="zh-CN" altLang="en-US" sz="2400" b="1" dirty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个按钮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63878" y="876207"/>
            <a:ext cx="2308068" cy="20128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12</a:t>
            </a:r>
            <a:r>
              <a:rPr lang="zh-CN" altLang="en-US" sz="2400" dirty="0"/>
              <a:t>位</a:t>
            </a:r>
            <a:r>
              <a:rPr lang="en-US" altLang="zh-CN" sz="2400" dirty="0"/>
              <a:t>VGA</a:t>
            </a:r>
            <a:r>
              <a:rPr lang="zh-CN" altLang="en-US" sz="2400" dirty="0" smtClean="0"/>
              <a:t>接口</a:t>
            </a:r>
            <a:endParaRPr lang="en-US" altLang="zh-CN" sz="2400" dirty="0" smtClean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温度传感器</a:t>
            </a:r>
            <a:endParaRPr lang="en-US" altLang="zh-CN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串行</a:t>
            </a:r>
            <a:r>
              <a:rPr lang="en-US" altLang="zh-CN" sz="2400" dirty="0" smtClean="0"/>
              <a:t>Flash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3</a:t>
            </a:r>
            <a:r>
              <a:rPr lang="zh-CN" altLang="en-US" sz="2400" dirty="0"/>
              <a:t>轴</a:t>
            </a:r>
            <a:r>
              <a:rPr lang="zh-CN" altLang="en-US" sz="2400" dirty="0" smtClean="0"/>
              <a:t>加速度计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9350A-B200-4809-8D5F-29D22C46D9FD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77" y="2839469"/>
            <a:ext cx="2083963" cy="19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7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1906</TotalTime>
  <Words>1278</Words>
  <Application>Microsoft Office PowerPoint</Application>
  <PresentationFormat>全屏显示(4:3)</PresentationFormat>
  <Paragraphs>357</Paragraphs>
  <Slides>28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黑体</vt:lpstr>
      <vt:lpstr>楷体</vt:lpstr>
      <vt:lpstr>宋体</vt:lpstr>
      <vt:lpstr>微软雅黑</vt:lpstr>
      <vt:lpstr>Arial</vt:lpstr>
      <vt:lpstr>Calibri</vt:lpstr>
      <vt:lpstr>Calibri Light</vt:lpstr>
      <vt:lpstr>Cambria Math</vt:lpstr>
      <vt:lpstr>Georgia</vt:lpstr>
      <vt:lpstr>Times New Roman</vt:lpstr>
      <vt:lpstr>Verdana</vt:lpstr>
      <vt:lpstr>Wingdings</vt:lpstr>
      <vt:lpstr>Office 主题</vt:lpstr>
      <vt:lpstr>Microsoft Visio 2000/2002 Drawing</vt:lpstr>
      <vt:lpstr>例 4：七段数码管</vt:lpstr>
      <vt:lpstr>FPGA 现场可编程门阵列</vt:lpstr>
      <vt:lpstr>通用FPGA结构图</vt:lpstr>
      <vt:lpstr>Altera's Cyclone IV LE</vt:lpstr>
      <vt:lpstr>XC7A100T</vt:lpstr>
      <vt:lpstr>XC7A100T</vt:lpstr>
      <vt:lpstr>简介</vt:lpstr>
      <vt:lpstr>Pmod接口 由Digilent开发，用于连接各种外设</vt:lpstr>
      <vt:lpstr>Nexys4 DDR 特点</vt:lpstr>
      <vt:lpstr>基本IO</vt:lpstr>
      <vt:lpstr>① LEDs + Slide Switches</vt:lpstr>
      <vt:lpstr>示例</vt:lpstr>
      <vt:lpstr>② Buttons 示例代码</vt:lpstr>
      <vt:lpstr>③ Tri-Color LEDs 代码</vt:lpstr>
      <vt:lpstr>④ 7段显示管</vt:lpstr>
      <vt:lpstr>7段显示管-方案1</vt:lpstr>
      <vt:lpstr>7段显示管-方案1</vt:lpstr>
      <vt:lpstr>7段显示管 - 方案2</vt:lpstr>
      <vt:lpstr>7段显示管 - 方案3</vt:lpstr>
      <vt:lpstr>方案4：复用7段数码管</vt:lpstr>
      <vt:lpstr>复用  vs  分时</vt:lpstr>
      <vt:lpstr>方案5：分时显示</vt:lpstr>
      <vt:lpstr>方案5：分时显示</vt:lpstr>
      <vt:lpstr>方案5：分时显示</vt:lpstr>
      <vt:lpstr>时钟分频器</vt:lpstr>
      <vt:lpstr>*扩展模块 PmodKYPD  a 16 button keypad</vt:lpstr>
      <vt:lpstr>*USB Keyboard</vt:lpstr>
      <vt:lpstr>参考资料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187</cp:revision>
  <dcterms:created xsi:type="dcterms:W3CDTF">2017-09-25T07:56:45Z</dcterms:created>
  <dcterms:modified xsi:type="dcterms:W3CDTF">2017-10-26T06:31:34Z</dcterms:modified>
</cp:coreProperties>
</file>